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68" r:id="rId1"/>
    <p:sldMasterId id="2147483780" r:id="rId2"/>
  </p:sldMasterIdLst>
  <p:notesMasterIdLst>
    <p:notesMasterId r:id="rId37"/>
  </p:notesMasterIdLst>
  <p:sldIdLst>
    <p:sldId id="499" r:id="rId3"/>
    <p:sldId id="500" r:id="rId4"/>
    <p:sldId id="501" r:id="rId5"/>
    <p:sldId id="502" r:id="rId6"/>
    <p:sldId id="503" r:id="rId7"/>
    <p:sldId id="504" r:id="rId8"/>
    <p:sldId id="505" r:id="rId9"/>
    <p:sldId id="506" r:id="rId10"/>
    <p:sldId id="507" r:id="rId11"/>
    <p:sldId id="508" r:id="rId12"/>
    <p:sldId id="509" r:id="rId13"/>
    <p:sldId id="481" r:id="rId14"/>
    <p:sldId id="483" r:id="rId15"/>
    <p:sldId id="484" r:id="rId16"/>
    <p:sldId id="485" r:id="rId17"/>
    <p:sldId id="486" r:id="rId18"/>
    <p:sldId id="487" r:id="rId19"/>
    <p:sldId id="488" r:id="rId20"/>
    <p:sldId id="489" r:id="rId21"/>
    <p:sldId id="490" r:id="rId22"/>
    <p:sldId id="491" r:id="rId23"/>
    <p:sldId id="492" r:id="rId24"/>
    <p:sldId id="493" r:id="rId25"/>
    <p:sldId id="494" r:id="rId26"/>
    <p:sldId id="495" r:id="rId27"/>
    <p:sldId id="496" r:id="rId28"/>
    <p:sldId id="497" r:id="rId29"/>
    <p:sldId id="498" r:id="rId30"/>
    <p:sldId id="468" r:id="rId31"/>
    <p:sldId id="469" r:id="rId32"/>
    <p:sldId id="470" r:id="rId33"/>
    <p:sldId id="471" r:id="rId34"/>
    <p:sldId id="480" r:id="rId35"/>
    <p:sldId id="479"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6" d="100"/>
          <a:sy n="96" d="100"/>
        </p:scale>
        <p:origin x="178" y="67"/>
      </p:cViewPr>
      <p:guideLst/>
    </p:cSldViewPr>
  </p:slideViewPr>
  <p:notesTextViewPr>
    <p:cViewPr>
      <p:scale>
        <a:sx n="1" d="1"/>
        <a:sy n="1" d="1"/>
      </p:scale>
      <p:origin x="0" y="0"/>
    </p:cViewPr>
  </p:notesTextViewPr>
  <p:sorterViewPr>
    <p:cViewPr varScale="1">
      <p:scale>
        <a:sx n="100" d="100"/>
        <a:sy n="100" d="100"/>
      </p:scale>
      <p:origin x="0" y="-1387"/>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A6D843-D5B3-428B-BF9E-1C6170BFC42F}" type="datetimeFigureOut">
              <a:rPr lang="sr-Latn-RS" smtClean="0"/>
              <a:t>15.4.2025.</a:t>
            </a:fld>
            <a:endParaRPr lang="sr-Latn-R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70656C-0B77-4F29-AD15-60467ED61266}" type="slidenum">
              <a:rPr lang="sr-Latn-RS" smtClean="0"/>
              <a:t>‹#›</a:t>
            </a:fld>
            <a:endParaRPr lang="sr-Latn-RS"/>
          </a:p>
        </p:txBody>
      </p:sp>
    </p:spTree>
    <p:extLst>
      <p:ext uri="{BB962C8B-B14F-4D97-AF65-F5344CB8AC3E}">
        <p14:creationId xmlns:p14="http://schemas.microsoft.com/office/powerpoint/2010/main" val="1892844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blipFill dpi="0" rotWithShape="1">
            <a:blip r:embed="rId2">
              <a:alphaModFix amt="45000"/>
              <a:duotone>
                <a:schemeClr val="accent1">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1"/>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chemeClr val="tx1"/>
                </a:solidFill>
                <a:latin typeface="+mn-lt"/>
              </a:defRPr>
            </a:lvl1pPr>
          </a:lstStyle>
          <a:p>
            <a:fld id="{2E861ABD-11BE-4AC6-945C-A3354129C7CB}" type="datetime3">
              <a:rPr lang="en-US" smtClean="0"/>
              <a:t>15 April 2025</a:t>
            </a:fld>
            <a:endParaRPr lang="en-US" dirty="0"/>
          </a:p>
        </p:txBody>
      </p:sp>
      <p:sp>
        <p:nvSpPr>
          <p:cNvPr id="21"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lang="en-US" dirty="0"/>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E33421-0416-4522-B17B-EFD4891192DA}" type="datetime3">
              <a:rPr lang="en-US" smtClean="0"/>
              <a:t>15 April 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037F59F-B1C1-4810-A256-ED7211131985}" type="datetime3">
              <a:rPr lang="en-US" smtClean="0"/>
              <a:t>15 April 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292100"/>
            <a:ext cx="10972800" cy="13843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905000"/>
            <a:ext cx="10972800" cy="4114800"/>
          </a:xfrm>
        </p:spPr>
        <p:txBody>
          <a:bodyPr/>
          <a:lstStyle/>
          <a:p>
            <a:endParaRPr lang="en-US"/>
          </a:p>
        </p:txBody>
      </p:sp>
      <p:sp>
        <p:nvSpPr>
          <p:cNvPr id="4" name="Date Placeholder 3"/>
          <p:cNvSpPr>
            <a:spLocks noGrp="1"/>
          </p:cNvSpPr>
          <p:nvPr>
            <p:ph type="dt" sz="half" idx="10"/>
          </p:nvPr>
        </p:nvSpPr>
        <p:spPr>
          <a:xfrm>
            <a:off x="609600" y="6245225"/>
            <a:ext cx="2844800" cy="476250"/>
          </a:xfrm>
        </p:spPr>
        <p:txBody>
          <a:bodyPr/>
          <a:lstStyle>
            <a:lvl1pPr>
              <a:defRPr/>
            </a:lvl1pPr>
          </a:lstStyle>
          <a:p>
            <a:endParaRPr lang="sr-Latn-CS"/>
          </a:p>
        </p:txBody>
      </p:sp>
      <p:sp>
        <p:nvSpPr>
          <p:cNvPr id="5" name="Footer Placeholder 4"/>
          <p:cNvSpPr>
            <a:spLocks noGrp="1"/>
          </p:cNvSpPr>
          <p:nvPr>
            <p:ph type="ftr" sz="quarter" idx="11"/>
          </p:nvPr>
        </p:nvSpPr>
        <p:spPr>
          <a:xfrm>
            <a:off x="4165600" y="6245225"/>
            <a:ext cx="3860800" cy="476250"/>
          </a:xfrm>
        </p:spPr>
        <p:txBody>
          <a:bodyPr/>
          <a:lstStyle>
            <a:lvl1pPr>
              <a:defRPr/>
            </a:lvl1pPr>
          </a:lstStyle>
          <a:p>
            <a:endParaRPr lang="sr-Latn-CS"/>
          </a:p>
        </p:txBody>
      </p:sp>
      <p:sp>
        <p:nvSpPr>
          <p:cNvPr id="6" name="Slide Number Placeholder 5"/>
          <p:cNvSpPr>
            <a:spLocks noGrp="1"/>
          </p:cNvSpPr>
          <p:nvPr>
            <p:ph type="sldNum" sz="quarter" idx="12"/>
          </p:nvPr>
        </p:nvSpPr>
        <p:spPr>
          <a:xfrm>
            <a:off x="8737600" y="6245225"/>
            <a:ext cx="2844800" cy="476250"/>
          </a:xfrm>
        </p:spPr>
        <p:txBody>
          <a:bodyPr/>
          <a:lstStyle>
            <a:lvl1pPr>
              <a:defRPr/>
            </a:lvl1pPr>
          </a:lstStyle>
          <a:p>
            <a:fld id="{0344A404-3161-4C68-9930-FB3E85621A41}" type="slidenum">
              <a:rPr lang="sr-Latn-CS"/>
              <a:pPr/>
              <a:t>‹#›</a:t>
            </a:fld>
            <a:endParaRPr lang="sr-Latn-CS"/>
          </a:p>
        </p:txBody>
      </p:sp>
    </p:spTree>
    <p:extLst>
      <p:ext uri="{BB962C8B-B14F-4D97-AF65-F5344CB8AC3E}">
        <p14:creationId xmlns:p14="http://schemas.microsoft.com/office/powerpoint/2010/main" val="25670135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gradFill flip="none" rotWithShape="1">
          <a:gsLst>
            <a:gs pos="1000">
              <a:schemeClr val="accent5">
                <a:lumMod val="67000"/>
              </a:schemeClr>
            </a:gs>
            <a:gs pos="48000">
              <a:schemeClr val="accent5">
                <a:lumMod val="97000"/>
                <a:lumOff val="3000"/>
              </a:schemeClr>
            </a:gs>
            <a:gs pos="100000">
              <a:schemeClr val="accent5">
                <a:lumMod val="60000"/>
                <a:lumOff val="40000"/>
              </a:schemeClr>
            </a:gs>
          </a:gsLst>
          <a:lin ang="16200000" scaled="1"/>
          <a:tileRect/>
        </a:gradFill>
        <a:effectLst/>
      </p:bgPr>
    </p:bg>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9"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9" cy="861420"/>
          </a:xfrm>
        </p:spPr>
        <p:txBody>
          <a:bodyPr anchor="t"/>
          <a:lstStyle>
            <a:lvl1pPr marL="0" indent="0" algn="l">
              <a:buNone/>
              <a:defRPr cap="all">
                <a:solidFill>
                  <a:schemeClr val="accent1">
                    <a:lumMod val="60000"/>
                    <a:lumOff val="40000"/>
                  </a:schemeClr>
                </a:solidFill>
              </a:defRPr>
            </a:lvl1pPr>
            <a:lvl2pPr marL="457189" indent="0" algn="ctr">
              <a:buNone/>
              <a:defRPr>
                <a:solidFill>
                  <a:schemeClr val="tx1">
                    <a:tint val="75000"/>
                  </a:schemeClr>
                </a:solidFill>
              </a:defRPr>
            </a:lvl2pPr>
            <a:lvl3pPr marL="914377" indent="0" algn="ctr">
              <a:buNone/>
              <a:defRPr>
                <a:solidFill>
                  <a:schemeClr val="tx1">
                    <a:tint val="75000"/>
                  </a:schemeClr>
                </a:solidFill>
              </a:defRPr>
            </a:lvl3pPr>
            <a:lvl4pPr marL="1371566" indent="0" algn="ctr">
              <a:buNone/>
              <a:defRPr>
                <a:solidFill>
                  <a:schemeClr val="tx1">
                    <a:tint val="75000"/>
                  </a:schemeClr>
                </a:solidFill>
              </a:defRPr>
            </a:lvl4pPr>
            <a:lvl5pPr marL="1828754" indent="0" algn="ctr">
              <a:buNone/>
              <a:defRPr>
                <a:solidFill>
                  <a:schemeClr val="tx1">
                    <a:tint val="75000"/>
                  </a:schemeClr>
                </a:solidFill>
              </a:defRPr>
            </a:lvl5pPr>
            <a:lvl6pPr marL="2285943" indent="0" algn="ctr">
              <a:buNone/>
              <a:defRPr>
                <a:solidFill>
                  <a:schemeClr val="tx1">
                    <a:tint val="75000"/>
                  </a:schemeClr>
                </a:solidFill>
              </a:defRPr>
            </a:lvl6pPr>
            <a:lvl7pPr marL="2743131" indent="0" algn="ctr">
              <a:buNone/>
              <a:defRPr>
                <a:solidFill>
                  <a:schemeClr val="tx1">
                    <a:tint val="75000"/>
                  </a:schemeClr>
                </a:solidFill>
              </a:defRPr>
            </a:lvl7pPr>
            <a:lvl8pPr marL="3200320" indent="0" algn="ctr">
              <a:buNone/>
              <a:defRPr>
                <a:solidFill>
                  <a:schemeClr val="tx1">
                    <a:tint val="75000"/>
                  </a:schemeClr>
                </a:solidFill>
              </a:defRPr>
            </a:lvl8pPr>
            <a:lvl9pPr marL="3657509"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6" y="1792226"/>
            <a:ext cx="990599" cy="304799"/>
          </a:xfrm>
        </p:spPr>
        <p:txBody>
          <a:bodyPr anchor="t"/>
          <a:lstStyle>
            <a:lvl1pPr algn="l">
              <a:defRPr b="0" i="0">
                <a:solidFill>
                  <a:schemeClr val="bg1">
                    <a:alpha val="60000"/>
                  </a:schemeClr>
                </a:solidFill>
              </a:defRPr>
            </a:lvl1pPr>
          </a:lstStyle>
          <a:p>
            <a:fld id="{5820D1A5-D1EE-4248-8839-B381A1DD32FC}" type="datetimeFigureOut">
              <a:rPr lang="en-US" smtClean="0">
                <a:solidFill>
                  <a:prstClr val="white">
                    <a:alpha val="60000"/>
                  </a:prstClr>
                </a:solidFill>
              </a:rPr>
              <a:pPr/>
              <a:t>4/15/2025</a:t>
            </a:fld>
            <a:endParaRPr lang="en-US">
              <a:solidFill>
                <a:prstClr val="white">
                  <a:alpha val="60000"/>
                </a:prstClr>
              </a:solidFill>
            </a:endParaRPr>
          </a:p>
        </p:txBody>
      </p:sp>
      <p:sp>
        <p:nvSpPr>
          <p:cNvPr id="5" name="Footer Placeholder 4"/>
          <p:cNvSpPr>
            <a:spLocks noGrp="1"/>
          </p:cNvSpPr>
          <p:nvPr>
            <p:ph type="ftr" sz="quarter" idx="11"/>
          </p:nvPr>
        </p:nvSpPr>
        <p:spPr bwMode="gray">
          <a:xfrm rot="5400000">
            <a:off x="8951977" y="3227834"/>
            <a:ext cx="3859795" cy="304801"/>
          </a:xfrm>
        </p:spPr>
        <p:txBody>
          <a:bodyPr/>
          <a:lstStyle>
            <a:lvl1pPr>
              <a:defRPr b="0" i="0">
                <a:solidFill>
                  <a:schemeClr val="bg1">
                    <a:alpha val="60000"/>
                  </a:schemeClr>
                </a:solidFill>
              </a:defRPr>
            </a:lvl1pPr>
          </a:lstStyle>
          <a:p>
            <a:endParaRPr lang="en-US">
              <a:solidFill>
                <a:prstClr val="white">
                  <a:alpha val="60000"/>
                </a:prstClr>
              </a:solidFill>
            </a:endParaRP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2" y="295731"/>
            <a:ext cx="838199" cy="767687"/>
          </a:xfrm>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900617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5"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5" name="Footer Placeholder 4"/>
          <p:cNvSpPr>
            <a:spLocks noGrp="1"/>
          </p:cNvSpPr>
          <p:nvPr>
            <p:ph type="ftr" sz="quarter" idx="11"/>
          </p:nvPr>
        </p:nvSpPr>
        <p:spPr/>
        <p:txBody>
          <a:bodyPr/>
          <a:lstStyle/>
          <a:p>
            <a:endParaRPr lang="en-US">
              <a:solidFill>
                <a:srgbClr val="B31166"/>
              </a:solidFill>
            </a:endParaRPr>
          </a:p>
        </p:txBody>
      </p:sp>
      <p:sp>
        <p:nvSpPr>
          <p:cNvPr id="6" name="Slide Number Placeholder 5"/>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1497489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61" y="2677644"/>
            <a:ext cx="3757545" cy="2283824"/>
          </a:xfrm>
        </p:spPr>
        <p:txBody>
          <a:bodyPr anchor="ctr"/>
          <a:lstStyle>
            <a:lvl1pPr marL="0" indent="0" algn="l">
              <a:buNone/>
              <a:defRPr sz="2000" cap="all">
                <a:solidFill>
                  <a:schemeClr val="accent1">
                    <a:lumMod val="60000"/>
                    <a:lumOff val="4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5" name="Footer Placeholder 4"/>
          <p:cNvSpPr>
            <a:spLocks noGrp="1"/>
          </p:cNvSpPr>
          <p:nvPr>
            <p:ph type="ftr" sz="quarter" idx="11"/>
          </p:nvPr>
        </p:nvSpPr>
        <p:spPr/>
        <p:txBody>
          <a:bodyPr/>
          <a:lstStyle/>
          <a:p>
            <a:endParaRPr lang="en-US">
              <a:solidFill>
                <a:srgbClr val="B31166"/>
              </a:solidFill>
            </a:endParaRP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961496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2"/>
            <a:ext cx="4825159"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4"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6" name="Footer Placeholder 5"/>
          <p:cNvSpPr>
            <a:spLocks noGrp="1"/>
          </p:cNvSpPr>
          <p:nvPr>
            <p:ph type="ftr" sz="quarter" idx="11"/>
          </p:nvPr>
        </p:nvSpPr>
        <p:spPr/>
        <p:txBody>
          <a:bodyPr/>
          <a:lstStyle/>
          <a:p>
            <a:endParaRPr lang="en-US">
              <a:solidFill>
                <a:srgbClr val="B31166"/>
              </a:solidFill>
            </a:endParaRPr>
          </a:p>
        </p:txBody>
      </p:sp>
      <p:sp>
        <p:nvSpPr>
          <p:cNvPr id="7" name="Slide Number Placeholder 6"/>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818706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5" y="2603500"/>
            <a:ext cx="4825157" cy="576262"/>
          </a:xfrm>
        </p:spPr>
        <p:txBody>
          <a:bodyPr anchor="b">
            <a:noAutofit/>
          </a:bodyPr>
          <a:lstStyle>
            <a:lvl1pPr marL="0" indent="0">
              <a:buNone/>
              <a:defRPr sz="2400" b="0">
                <a:solidFill>
                  <a:schemeClr val="accent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4"/>
            <a:ext cx="4825159"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4" y="2603500"/>
            <a:ext cx="4825159" cy="576262"/>
          </a:xfrm>
        </p:spPr>
        <p:txBody>
          <a:bodyPr anchor="b">
            <a:noAutofit/>
          </a:bodyPr>
          <a:lstStyle>
            <a:lvl1pPr marL="0" indent="0">
              <a:buNone/>
              <a:defRPr sz="2400" b="0">
                <a:solidFill>
                  <a:schemeClr val="accent1"/>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4" y="3179764"/>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8" name="Footer Placeholder 7"/>
          <p:cNvSpPr>
            <a:spLocks noGrp="1"/>
          </p:cNvSpPr>
          <p:nvPr>
            <p:ph type="ftr" sz="quarter" idx="11"/>
          </p:nvPr>
        </p:nvSpPr>
        <p:spPr/>
        <p:txBody>
          <a:bodyPr/>
          <a:lstStyle/>
          <a:p>
            <a:endParaRPr lang="en-US">
              <a:solidFill>
                <a:srgbClr val="B31166"/>
              </a:solidFill>
            </a:endParaRPr>
          </a:p>
        </p:txBody>
      </p:sp>
      <p:sp>
        <p:nvSpPr>
          <p:cNvPr id="9" name="Slide Number Placeholder 8"/>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6727749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5"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4" name="Footer Placeholder 3"/>
          <p:cNvSpPr>
            <a:spLocks noGrp="1"/>
          </p:cNvSpPr>
          <p:nvPr>
            <p:ph type="ftr" sz="quarter" idx="11"/>
          </p:nvPr>
        </p:nvSpPr>
        <p:spPr/>
        <p:txBody>
          <a:bodyPr/>
          <a:lstStyle/>
          <a:p>
            <a:endParaRPr lang="en-US">
              <a:solidFill>
                <a:srgbClr val="B31166"/>
              </a:solidFill>
            </a:endParaRPr>
          </a:p>
        </p:txBody>
      </p:sp>
      <p:sp>
        <p:nvSpPr>
          <p:cNvPr id="5" name="Slide Number Placeholder 4"/>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6868926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3" name="Footer Placeholder 2"/>
          <p:cNvSpPr>
            <a:spLocks noGrp="1"/>
          </p:cNvSpPr>
          <p:nvPr>
            <p:ph type="ftr" sz="quarter" idx="11"/>
          </p:nvPr>
        </p:nvSpPr>
        <p:spPr/>
        <p:txBody>
          <a:bodyPr/>
          <a:lstStyle/>
          <a:p>
            <a:endParaRPr lang="en-US">
              <a:solidFill>
                <a:srgbClr val="B31166"/>
              </a:solidFill>
            </a:endParaRP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175324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2BD6E93-C3ED-4A40-9D3A-05A063C64A49}" type="datetime3">
              <a:rPr lang="en-US" smtClean="0"/>
              <a:t>15 April 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9"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5" y="1447800"/>
            <a:ext cx="5190067"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2"/>
            <a:ext cx="2793159" cy="2895599"/>
          </a:xfrm>
        </p:spPr>
        <p:txBody>
          <a:bodyPr/>
          <a:lstStyle>
            <a:lvl1pPr marL="0" indent="0">
              <a:buNone/>
              <a:defRPr sz="1400">
                <a:solidFill>
                  <a:schemeClr val="accent1">
                    <a:lumMod val="60000"/>
                    <a:lumOff val="40000"/>
                  </a:schemeClr>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6" name="Footer Placeholder 5"/>
          <p:cNvSpPr>
            <a:spLocks noGrp="1"/>
          </p:cNvSpPr>
          <p:nvPr>
            <p:ph type="ftr" sz="quarter" idx="11"/>
          </p:nvPr>
        </p:nvSpPr>
        <p:spPr/>
        <p:txBody>
          <a:bodyPr/>
          <a:lstStyle/>
          <a:p>
            <a:endParaRPr lang="en-US">
              <a:solidFill>
                <a:srgbClr val="B31166"/>
              </a:solidFill>
            </a:endParaRP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7919586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5"/>
            <a:ext cx="3865135"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2"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lumMod val="60000"/>
                    <a:lumOff val="40000"/>
                  </a:schemeClr>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6" name="Footer Placeholder 5"/>
          <p:cNvSpPr>
            <a:spLocks noGrp="1"/>
          </p:cNvSpPr>
          <p:nvPr>
            <p:ph type="ftr" sz="quarter" idx="11"/>
          </p:nvPr>
        </p:nvSpPr>
        <p:spPr/>
        <p:txBody>
          <a:bodyPr/>
          <a:lstStyle/>
          <a:p>
            <a:endParaRPr lang="en-US">
              <a:solidFill>
                <a:srgbClr val="B31166"/>
              </a:solidFill>
            </a:endParaRP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924820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3" y="5536665"/>
            <a:ext cx="8825659" cy="493712"/>
          </a:xfrm>
        </p:spPr>
        <p:txBody>
          <a:bodyPr>
            <a:normAutofit/>
          </a:bodyPr>
          <a:lstStyle>
            <a:lvl1pPr marL="0" indent="0">
              <a:buNone/>
              <a:defRPr sz="1200">
                <a:solidFill>
                  <a:schemeClr val="accent1">
                    <a:lumMod val="60000"/>
                    <a:lumOff val="40000"/>
                  </a:schemeClr>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6" name="Footer Placeholder 5"/>
          <p:cNvSpPr>
            <a:spLocks noGrp="1"/>
          </p:cNvSpPr>
          <p:nvPr>
            <p:ph type="ftr" sz="quarter" idx="11"/>
          </p:nvPr>
        </p:nvSpPr>
        <p:spPr/>
        <p:txBody>
          <a:bodyPr/>
          <a:lstStyle/>
          <a:p>
            <a:endParaRPr lang="en-US">
              <a:solidFill>
                <a:srgbClr val="B31166"/>
              </a:solidFill>
            </a:endParaRP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6445096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7"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5" y="3543300"/>
            <a:ext cx="8825659" cy="2476500"/>
          </a:xfrm>
        </p:spPr>
        <p:txBody>
          <a:bodyPr anchor="ctr">
            <a:normAutofit/>
          </a:bodyPr>
          <a:lstStyle>
            <a:lvl1pPr marL="0" indent="0">
              <a:buNone/>
              <a:defRPr sz="18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5" name="Footer Placeholder 4"/>
          <p:cNvSpPr>
            <a:spLocks noGrp="1"/>
          </p:cNvSpPr>
          <p:nvPr>
            <p:ph type="ftr" sz="quarter" idx="11"/>
          </p:nvPr>
        </p:nvSpPr>
        <p:spPr/>
        <p:txBody>
          <a:bodyPr/>
          <a:lstStyle/>
          <a:p>
            <a:endParaRPr lang="en-US">
              <a:solidFill>
                <a:srgbClr val="B31166"/>
              </a:solidFill>
            </a:endParaRP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25352378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7" y="607337"/>
            <a:ext cx="801912" cy="1569660"/>
          </a:xfrm>
          <a:prstGeom prst="rect">
            <a:avLst/>
          </a:prstGeom>
          <a:noFill/>
        </p:spPr>
        <p:txBody>
          <a:bodyPr wrap="square" rtlCol="0">
            <a:spAutoFit/>
          </a:bodyPr>
          <a:lstStyle/>
          <a:p>
            <a:pPr algn="r"/>
            <a:r>
              <a:rPr lang="en-US" sz="9600" dirty="0">
                <a:solidFill>
                  <a:srgbClr val="B31166">
                    <a:lumMod val="60000"/>
                    <a:lumOff val="40000"/>
                  </a:srgbClr>
                </a:solidFill>
                <a:latin typeface="Arial"/>
                <a:cs typeface="Arial"/>
              </a:rPr>
              <a:t>“</a:t>
            </a:r>
          </a:p>
        </p:txBody>
      </p:sp>
      <p:sp>
        <p:nvSpPr>
          <p:cNvPr id="13" name="TextBox 12"/>
          <p:cNvSpPr txBox="1"/>
          <p:nvPr/>
        </p:nvSpPr>
        <p:spPr bwMode="gray">
          <a:xfrm>
            <a:off x="9884459" y="2613788"/>
            <a:ext cx="652763" cy="1569660"/>
          </a:xfrm>
          <a:prstGeom prst="rect">
            <a:avLst/>
          </a:prstGeom>
          <a:noFill/>
        </p:spPr>
        <p:txBody>
          <a:bodyPr wrap="square" rtlCol="0">
            <a:spAutoFit/>
          </a:bodyPr>
          <a:lstStyle/>
          <a:p>
            <a:pPr algn="r"/>
            <a:r>
              <a:rPr lang="en-US" sz="9600" dirty="0">
                <a:solidFill>
                  <a:srgbClr val="B31166">
                    <a:lumMod val="60000"/>
                    <a:lumOff val="40000"/>
                  </a:srgbClr>
                </a:solidFill>
                <a:latin typeface="Arial"/>
                <a:cs typeface="Arial"/>
              </a:rPr>
              <a:t>”</a:t>
            </a:r>
          </a:p>
        </p:txBody>
      </p:sp>
      <p:sp>
        <p:nvSpPr>
          <p:cNvPr id="2" name="Title 1"/>
          <p:cNvSpPr>
            <a:spLocks noGrp="1"/>
          </p:cNvSpPr>
          <p:nvPr>
            <p:ph type="title"/>
          </p:nvPr>
        </p:nvSpPr>
        <p:spPr>
          <a:xfrm>
            <a:off x="1581877" y="982134"/>
            <a:ext cx="8453907"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6" y="5029201"/>
            <a:ext cx="9244897" cy="997857"/>
          </a:xfrm>
        </p:spPr>
        <p:txBody>
          <a:bodyPr anchor="ctr">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5" name="Footer Placeholder 4"/>
          <p:cNvSpPr>
            <a:spLocks noGrp="1"/>
          </p:cNvSpPr>
          <p:nvPr>
            <p:ph type="ftr" sz="quarter" idx="11"/>
          </p:nvPr>
        </p:nvSpPr>
        <p:spPr/>
        <p:txBody>
          <a:bodyPr/>
          <a:lstStyle/>
          <a:p>
            <a:endParaRPr lang="en-US">
              <a:solidFill>
                <a:srgbClr val="B31166"/>
              </a:solidFill>
            </a:endParaRP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6175768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5024967"/>
            <a:ext cx="8825659" cy="860400"/>
          </a:xfrm>
        </p:spPr>
        <p:txBody>
          <a:bodyPr anchor="t"/>
          <a:lstStyle>
            <a:lvl1pPr marL="0" indent="0" algn="l">
              <a:buNone/>
              <a:defRPr sz="2000" cap="none">
                <a:solidFill>
                  <a:schemeClr val="accent1">
                    <a:lumMod val="60000"/>
                    <a:lumOff val="40000"/>
                  </a:schemeClr>
                </a:solidFill>
              </a:defRPr>
            </a:lvl1pPr>
            <a:lvl2pPr marL="457189" indent="0">
              <a:buNone/>
              <a:defRPr sz="1800">
                <a:solidFill>
                  <a:schemeClr val="tx1">
                    <a:tint val="75000"/>
                  </a:schemeClr>
                </a:solidFill>
              </a:defRPr>
            </a:lvl2pPr>
            <a:lvl3pPr marL="914377" indent="0">
              <a:buNone/>
              <a:defRPr sz="1600">
                <a:solidFill>
                  <a:schemeClr val="tx1">
                    <a:tint val="75000"/>
                  </a:schemeClr>
                </a:solidFill>
              </a:defRPr>
            </a:lvl3pPr>
            <a:lvl4pPr marL="1371566" indent="0">
              <a:buNone/>
              <a:defRPr sz="1400">
                <a:solidFill>
                  <a:schemeClr val="tx1">
                    <a:tint val="75000"/>
                  </a:schemeClr>
                </a:solidFill>
              </a:defRPr>
            </a:lvl4pPr>
            <a:lvl5pPr marL="1828754" indent="0">
              <a:buNone/>
              <a:defRPr sz="1400">
                <a:solidFill>
                  <a:schemeClr val="tx1">
                    <a:tint val="75000"/>
                  </a:schemeClr>
                </a:solidFill>
              </a:defRPr>
            </a:lvl5pPr>
            <a:lvl6pPr marL="2285943" indent="0">
              <a:buNone/>
              <a:defRPr sz="1400">
                <a:solidFill>
                  <a:schemeClr val="tx1">
                    <a:tint val="75000"/>
                  </a:schemeClr>
                </a:solidFill>
              </a:defRPr>
            </a:lvl6pPr>
            <a:lvl7pPr marL="2743131" indent="0">
              <a:buNone/>
              <a:defRPr sz="1400">
                <a:solidFill>
                  <a:schemeClr val="tx1">
                    <a:tint val="75000"/>
                  </a:schemeClr>
                </a:solidFill>
              </a:defRPr>
            </a:lvl7pPr>
            <a:lvl8pPr marL="3200320" indent="0">
              <a:buNone/>
              <a:defRPr sz="1400">
                <a:solidFill>
                  <a:schemeClr val="tx1">
                    <a:tint val="75000"/>
                  </a:schemeClr>
                </a:solidFill>
              </a:defRPr>
            </a:lvl8pPr>
            <a:lvl9pPr marL="3657509"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5" name="Footer Placeholder 4"/>
          <p:cNvSpPr>
            <a:spLocks noGrp="1"/>
          </p:cNvSpPr>
          <p:nvPr>
            <p:ph type="ftr" sz="quarter" idx="11"/>
          </p:nvPr>
        </p:nvSpPr>
        <p:spPr/>
        <p:txBody>
          <a:bodyPr/>
          <a:lstStyle/>
          <a:p>
            <a:endParaRPr lang="en-US">
              <a:solidFill>
                <a:srgbClr val="B31166"/>
              </a:solidFill>
            </a:endParaRP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2343815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5"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9" cy="576262"/>
          </a:xfrm>
        </p:spPr>
        <p:txBody>
          <a:bodyPr anchor="b">
            <a:noAutofit/>
          </a:bodyPr>
          <a:lstStyle>
            <a:lvl1pPr marL="0" indent="0">
              <a:buNone/>
              <a:defRPr sz="2400" b="0">
                <a:solidFill>
                  <a:schemeClr val="accent1">
                    <a:lumMod val="60000"/>
                    <a:lumOff val="40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4" y="3179766"/>
            <a:ext cx="3141879" cy="2847293"/>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2" y="2603500"/>
            <a:ext cx="3147009" cy="576262"/>
          </a:xfrm>
        </p:spPr>
        <p:txBody>
          <a:bodyPr anchor="b">
            <a:noAutofit/>
          </a:bodyPr>
          <a:lstStyle>
            <a:lvl1pPr marL="0" indent="0">
              <a:buNone/>
              <a:defRPr sz="2400" b="0">
                <a:solidFill>
                  <a:schemeClr val="accent1">
                    <a:lumMod val="60000"/>
                    <a:lumOff val="40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2" y="3179765"/>
            <a:ext cx="3147009" cy="2847293"/>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1" cy="576262"/>
          </a:xfrm>
        </p:spPr>
        <p:txBody>
          <a:bodyPr anchor="b">
            <a:noAutofit/>
          </a:bodyPr>
          <a:lstStyle>
            <a:lvl1pPr marL="0" indent="0">
              <a:buNone/>
              <a:defRPr sz="2400" b="0">
                <a:solidFill>
                  <a:schemeClr val="accent1">
                    <a:lumMod val="60000"/>
                    <a:lumOff val="40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4"/>
            <a:ext cx="3145536" cy="2847293"/>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cxnSp>
        <p:nvCxnSpPr>
          <p:cNvPr id="17" name="Straight Connector 16"/>
          <p:cNvCxnSpPr/>
          <p:nvPr/>
        </p:nvCxnSpPr>
        <p:spPr>
          <a:xfrm>
            <a:off x="4403971" y="2569635"/>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5"/>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8" name="Footer Placeholder 7"/>
          <p:cNvSpPr>
            <a:spLocks noGrp="1"/>
          </p:cNvSpPr>
          <p:nvPr>
            <p:ph type="ftr" sz="quarter" idx="11"/>
          </p:nvPr>
        </p:nvSpPr>
        <p:spPr/>
        <p:txBody>
          <a:bodyPr/>
          <a:lstStyle/>
          <a:p>
            <a:endParaRPr lang="en-US">
              <a:solidFill>
                <a:srgbClr val="B31166"/>
              </a:solidFill>
            </a:endParaRPr>
          </a:p>
        </p:txBody>
      </p:sp>
      <p:sp>
        <p:nvSpPr>
          <p:cNvPr id="9" name="Slide Number Placeholder 8"/>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8247079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5"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9" cy="576262"/>
          </a:xfrm>
        </p:spPr>
        <p:txBody>
          <a:bodyPr anchor="b">
            <a:noAutofit/>
          </a:bodyPr>
          <a:lstStyle>
            <a:lvl1pPr marL="0" indent="0">
              <a:buNone/>
              <a:defRPr sz="2400" b="0">
                <a:solidFill>
                  <a:schemeClr val="accent1">
                    <a:lumMod val="60000"/>
                    <a:lumOff val="40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9" cy="917952"/>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6" y="4532846"/>
            <a:ext cx="3050439" cy="576263"/>
          </a:xfrm>
        </p:spPr>
        <p:txBody>
          <a:bodyPr anchor="b">
            <a:noAutofit/>
          </a:bodyPr>
          <a:lstStyle>
            <a:lvl1pPr marL="0" indent="0">
              <a:buNone/>
              <a:defRPr sz="2400" b="0">
                <a:solidFill>
                  <a:schemeClr val="accent1">
                    <a:lumMod val="60000"/>
                    <a:lumOff val="40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3"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3" y="5109105"/>
            <a:ext cx="3050439" cy="917952"/>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7" y="4532845"/>
            <a:ext cx="3051095" cy="576262"/>
          </a:xfrm>
        </p:spPr>
        <p:txBody>
          <a:bodyPr anchor="b">
            <a:noAutofit/>
          </a:bodyPr>
          <a:lstStyle>
            <a:lvl1pPr marL="0" indent="0">
              <a:buNone/>
              <a:defRPr sz="2400" b="0">
                <a:solidFill>
                  <a:schemeClr val="accent1">
                    <a:lumMod val="60000"/>
                    <a:lumOff val="40000"/>
                  </a:schemeClr>
                </a:solidFill>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189" indent="0">
              <a:buNone/>
              <a:defRPr sz="1600"/>
            </a:lvl2pPr>
            <a:lvl3pPr marL="914377" indent="0">
              <a:buNone/>
              <a:defRPr sz="16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en-US"/>
              <a:t>Click to edit Master text styles</a:t>
            </a:r>
          </a:p>
        </p:txBody>
      </p:sp>
      <p:cxnSp>
        <p:nvCxnSpPr>
          <p:cNvPr id="43" name="Straight Connector 42"/>
          <p:cNvCxnSpPr/>
          <p:nvPr/>
        </p:nvCxnSpPr>
        <p:spPr>
          <a:xfrm>
            <a:off x="4405831" y="2569635"/>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3" y="2569635"/>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8" name="Footer Placeholder 7"/>
          <p:cNvSpPr>
            <a:spLocks noGrp="1"/>
          </p:cNvSpPr>
          <p:nvPr>
            <p:ph type="ftr" sz="quarter" idx="11"/>
          </p:nvPr>
        </p:nvSpPr>
        <p:spPr>
          <a:xfrm>
            <a:off x="561111" y="6391840"/>
            <a:ext cx="3644283" cy="304801"/>
          </a:xfrm>
        </p:spPr>
        <p:txBody>
          <a:bodyPr/>
          <a:lstStyle/>
          <a:p>
            <a:endParaRPr lang="en-US">
              <a:solidFill>
                <a:srgbClr val="B31166"/>
              </a:solidFill>
            </a:endParaRPr>
          </a:p>
        </p:txBody>
      </p:sp>
      <p:sp>
        <p:nvSpPr>
          <p:cNvPr id="9" name="Slide Number Placeholder 8"/>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065437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5"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5"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41" y="6391840"/>
            <a:ext cx="990599" cy="304799"/>
          </a:xfrm>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5" name="Footer Placeholder 4"/>
          <p:cNvSpPr>
            <a:spLocks noGrp="1"/>
          </p:cNvSpPr>
          <p:nvPr>
            <p:ph type="ftr" sz="quarter" idx="11"/>
          </p:nvPr>
        </p:nvSpPr>
        <p:spPr/>
        <p:txBody>
          <a:bodyPr/>
          <a:lstStyle/>
          <a:p>
            <a:endParaRPr lang="en-US">
              <a:solidFill>
                <a:srgbClr val="B31166"/>
              </a:solidFill>
            </a:endParaRPr>
          </a:p>
        </p:txBody>
      </p:sp>
      <p:sp>
        <p:nvSpPr>
          <p:cNvPr id="6" name="Slide Number Placeholder 5"/>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25573101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6"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6"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6" y="6391840"/>
            <a:ext cx="992135" cy="304799"/>
          </a:xfrm>
        </p:spPr>
        <p:txBody>
          <a:body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5" name="Footer Placeholder 4"/>
          <p:cNvSpPr>
            <a:spLocks noGrp="1"/>
          </p:cNvSpPr>
          <p:nvPr>
            <p:ph type="ftr" sz="quarter" idx="11"/>
          </p:nvPr>
        </p:nvSpPr>
        <p:spPr/>
        <p:txBody>
          <a:bodyPr/>
          <a:lstStyle/>
          <a:p>
            <a:endParaRPr lang="en-US">
              <a:solidFill>
                <a:srgbClr val="B31166"/>
              </a:solidFill>
            </a:endParaRP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39665266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22" name="Rectangle 21"/>
          <p:cNvSpPr/>
          <p:nvPr/>
        </p:nvSpPr>
        <p:spPr>
          <a:xfrm>
            <a:off x="0" y="0"/>
            <a:ext cx="12192000" cy="6858000"/>
          </a:xfrm>
          <a:prstGeom prst="rect">
            <a:avLst/>
          </a:prstGeom>
          <a:blipFill dpi="0" rotWithShape="1">
            <a:blip r:embed="rId2">
              <a:alphaModFix amt="45000"/>
              <a:duotone>
                <a:schemeClr val="accent2">
                  <a:shade val="45000"/>
                  <a:satMod val="135000"/>
                </a:schemeClr>
                <a:prstClr val="white"/>
              </a:duotone>
            </a:blip>
            <a:srcRect/>
            <a:tile tx="-44450" ty="38100" sx="85000" sy="85000" flip="none" algn="tl"/>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bg1"/>
          </a:solidFill>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0"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kern="1200" cap="all" spc="-100" baseline="0" dirty="0">
                <a:solidFill>
                  <a:schemeClr val="tx1">
                    <a:lumMod val="85000"/>
                    <a:lumOff val="15000"/>
                  </a:schemeClr>
                </a:solidFill>
                <a:effectLst/>
                <a:latin typeface="+mj-lt"/>
                <a:ea typeface="+mn-ea"/>
                <a:cs typeface="+mn-cs"/>
              </a:defRPr>
            </a:lvl1pPr>
          </a:lstStyle>
          <a:p>
            <a:r>
              <a:rPr lang="en-US" smtClean="0"/>
              <a:t>Click to edit Master title style</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defRPr sz="1600">
                <a:solidFill>
                  <a:schemeClr val="tx1"/>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chemeClr val="tx1"/>
                </a:solidFill>
                <a:latin typeface="+mn-lt"/>
                <a:ea typeface="+mn-ea"/>
                <a:cs typeface="+mn-cs"/>
              </a:defRPr>
            </a:lvl1pPr>
          </a:lstStyle>
          <a:p>
            <a:fld id="{BC7B7F03-35B6-4E16-B6BE-A693FD3BF05F}" type="datetime3">
              <a:rPr lang="en-US" smtClean="0"/>
              <a:t>15 April 2025</a:t>
            </a:fld>
            <a:endParaRPr lang="en-US" dirty="0"/>
          </a:p>
        </p:txBody>
      </p:sp>
      <p:sp>
        <p:nvSpPr>
          <p:cNvPr id="5" name="Footer Placeholder 4"/>
          <p:cNvSpPr>
            <a:spLocks noGrp="1"/>
          </p:cNvSpPr>
          <p:nvPr>
            <p:ph type="ftr" sz="quarter" idx="11"/>
          </p:nvPr>
        </p:nvSpPr>
        <p:spPr>
          <a:xfrm>
            <a:off x="1453553" y="5211060"/>
            <a:ext cx="5907024" cy="228600"/>
          </a:xfrm>
        </p:spPr>
        <p:txBody>
          <a:bodyPr/>
          <a:lstStyle>
            <a:lvl1pPr algn="l">
              <a:defRPr/>
            </a:lvl1pPr>
          </a:lstStyle>
          <a:p>
            <a:endParaRPr lang="en-US" dirty="0"/>
          </a:p>
        </p:txBody>
      </p:sp>
      <p:sp>
        <p:nvSpPr>
          <p:cNvPr id="6" name="Slide Number Placeholder 5"/>
          <p:cNvSpPr>
            <a:spLocks noGrp="1"/>
          </p:cNvSpPr>
          <p:nvPr>
            <p:ph type="sldNum" sz="quarter" idx="12"/>
          </p:nvPr>
        </p:nvSpPr>
        <p:spPr>
          <a:xfrm>
            <a:off x="8604504" y="5211060"/>
            <a:ext cx="2112264" cy="228600"/>
          </a:xfrm>
        </p:spPr>
        <p:txBody>
          <a:bodyPr/>
          <a:lstStyle/>
          <a:p>
            <a:fld id="{4FAB73BC-B049-4115-A692-8D63A059BFB8}" type="slidenum">
              <a:rPr lang="en-US" dirty="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A419562-7DAB-48AB-9CE3-94BDAD89A5C0}" type="datetime3">
              <a:rPr lang="en-US" smtClean="0"/>
              <a:t>15 April 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900" b="0">
                <a:solidFill>
                  <a:schemeClr val="tx2"/>
                </a:solidFill>
                <a:latin typeface="+mn-lt"/>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900" b="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6DC6262-5709-4C17-8398-B621F446C256}" type="datetime3">
              <a:rPr lang="en-US" smtClean="0"/>
              <a:t>15 April 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7BDA047-FE99-43B6-9356-F52EF8649272}" type="datetime3">
              <a:rPr lang="en-US" smtClean="0"/>
              <a:t>15 April 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BD575-B736-4D99-8D51-AB88E308B3CB}" type="datetime3">
              <a:rPr lang="en-US" smtClean="0"/>
              <a:t>15 April 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6" name="Rectangle 15"/>
          <p:cNvSpPr/>
          <p:nvPr/>
        </p:nvSpPr>
        <p:spPr>
          <a:xfrm>
            <a:off x="245529" y="237744"/>
            <a:ext cx="8531352" cy="63825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rgbClr val="FFFFFF"/>
                </a:solidFill>
                <a:effectLst/>
                <a:latin typeface="+mj-lt"/>
                <a:ea typeface="+mn-ea"/>
                <a:cs typeface="+mn-cs"/>
              </a:defRPr>
            </a:lvl1pPr>
          </a:lstStyle>
          <a:p>
            <a:r>
              <a:rPr lang="en-US" smtClean="0"/>
              <a:t>Click to edit Master title style</a:t>
            </a:r>
            <a:endParaRPr lang="en-US" dirty="0"/>
          </a:p>
        </p:txBody>
      </p:sp>
      <p:sp>
        <p:nvSpPr>
          <p:cNvPr id="3"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382531F-C0AB-4F82-90D1-353B20FE9258}" type="datetime3">
              <a:rPr lang="en-US" smtClean="0"/>
              <a:t>15 April 2025</a:t>
            </a:fld>
            <a:endParaRPr lang="en-US" dirty="0"/>
          </a:p>
        </p:txBody>
      </p:sp>
      <p:sp>
        <p:nvSpPr>
          <p:cNvPr id="9" name="Footer Placeholder 8"/>
          <p:cNvSpPr>
            <a:spLocks noGrp="1"/>
          </p:cNvSpPr>
          <p:nvPr>
            <p:ph type="ftr" sz="quarter" idx="11"/>
          </p:nvPr>
        </p:nvSpPr>
        <p:spPr/>
        <p:txBody>
          <a:bodyPr/>
          <a:lstStyle>
            <a:lvl1pPr algn="r">
              <a:defRPr/>
            </a:lvl1pPr>
          </a:lstStyle>
          <a:p>
            <a:endParaRPr lang="en-US" dirty="0"/>
          </a:p>
        </p:txBody>
      </p:sp>
      <p:sp>
        <p:nvSpPr>
          <p:cNvPr id="11"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2" name="Rectangle 11"/>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rgbClr val="FFFFFF"/>
                </a:solidFill>
                <a:latin typeface="+mj-lt"/>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8599" y="237744"/>
            <a:ext cx="8531352"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rgbClr val="FFFFFF"/>
                </a:solidFill>
                <a:effectLst>
                  <a:outerShdw blurRad="12700" dist="6350" dir="2700000" algn="tl" rotWithShape="0">
                    <a:prstClr val="black">
                      <a:alpha val="40000"/>
                    </a:prstClr>
                  </a:outerShdw>
                </a:effectLst>
              </a:defRPr>
            </a:lvl1pPr>
          </a:lstStyle>
          <a:p>
            <a:fld id="{BC3707D1-49B9-4E55-A141-BCAFEB2C2284}" type="datetime3">
              <a:rPr lang="en-US" smtClean="0"/>
              <a:t>15 April 2025</a:t>
            </a:fld>
            <a:endParaRPr lang="en-US" dirty="0"/>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2700" dist="6350" dir="2700000" algn="tl" rotWithShape="0">
                    <a:prstClr val="black">
                      <a:alpha val="40000"/>
                    </a:prstClr>
                  </a:outerShdw>
                </a:effectLst>
                <a:latin typeface="+mn-lt"/>
                <a:ea typeface="+mn-ea"/>
                <a:cs typeface="+mn-cs"/>
              </a:defRPr>
            </a:lvl1pPr>
          </a:lstStyle>
          <a:p>
            <a:endParaRPr lang="en-US" dirty="0"/>
          </a:p>
        </p:txBody>
      </p:sp>
      <p:sp>
        <p:nvSpPr>
          <p:cNvPr id="7"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lang="en-US" dirty="0"/>
              <a:pPr/>
              <a:t>‹#›</a:t>
            </a:fld>
            <a:endParaRPr lang="en-US" dirty="0"/>
          </a:p>
        </p:txBody>
      </p:sp>
      <p:sp>
        <p:nvSpPr>
          <p:cNvPr id="10" name="Rectangle 9"/>
          <p:cNvSpPr/>
          <p:nvPr/>
        </p:nvSpPr>
        <p:spPr>
          <a:xfrm>
            <a:off x="9157546" y="374904"/>
            <a:ext cx="2651760" cy="6108192"/>
          </a:xfrm>
          <a:prstGeom prst="rect">
            <a:avLst/>
          </a:prstGeom>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3.jpe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bg2"/>
          </a:solidFill>
          <a:ln w="6350" cap="flat" cmpd="sng" algn="ctr">
            <a:noFill/>
            <a:prstDash val="solid"/>
          </a:ln>
          <a:effectLst>
            <a:softEdge rad="0"/>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74320" y="6307672"/>
            <a:ext cx="2743200" cy="274320"/>
          </a:xfrm>
          <a:prstGeom prst="rect">
            <a:avLst/>
          </a:prstGeom>
        </p:spPr>
        <p:txBody>
          <a:bodyPr vert="horz" lIns="91440" tIns="45720" rIns="91440" bIns="45720" rtlCol="0" anchor="b"/>
          <a:lstStyle>
            <a:lvl1pPr algn="l">
              <a:defRPr sz="1000">
                <a:solidFill>
                  <a:schemeClr val="tx1">
                    <a:lumMod val="75000"/>
                    <a:lumOff val="25000"/>
                  </a:schemeClr>
                </a:solidFill>
              </a:defRPr>
            </a:lvl1pPr>
          </a:lstStyle>
          <a:p>
            <a:fld id="{FED8E9B7-27B2-4C78-B9A0-C544119D7965}" type="datetime3">
              <a:rPr lang="en-US" smtClean="0"/>
              <a:t>15 April 2025</a:t>
            </a:fld>
            <a:endParaRPr lang="en-US" dirty="0"/>
          </a:p>
        </p:txBody>
      </p:sp>
      <p:sp>
        <p:nvSpPr>
          <p:cNvPr id="5" name="Footer Placeholder 4"/>
          <p:cNvSpPr>
            <a:spLocks noGrp="1"/>
          </p:cNvSpPr>
          <p:nvPr>
            <p:ph type="ftr" sz="quarter" idx="3"/>
          </p:nvPr>
        </p:nvSpPr>
        <p:spPr>
          <a:xfrm>
            <a:off x="3489960" y="6307672"/>
            <a:ext cx="5212080" cy="274320"/>
          </a:xfrm>
          <a:prstGeom prst="rect">
            <a:avLst/>
          </a:prstGeom>
        </p:spPr>
        <p:txBody>
          <a:bodyPr vert="horz" lIns="91440" tIns="45720" rIns="91440" bIns="45720" rtlCol="0" anchor="b"/>
          <a:lstStyle>
            <a:lvl1pPr algn="ctr">
              <a:defRPr sz="1000">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469880" y="6307672"/>
            <a:ext cx="1463040" cy="274320"/>
          </a:xfrm>
          <a:prstGeom prst="rect">
            <a:avLst/>
          </a:prstGeom>
        </p:spPr>
        <p:txBody>
          <a:bodyPr vert="horz" lIns="91440" tIns="45720" rIns="91440" bIns="45720" rtlCol="0" anchor="b"/>
          <a:lstStyle>
            <a:lvl1pPr algn="r">
              <a:defRPr sz="1000">
                <a:solidFill>
                  <a:schemeClr val="tx1">
                    <a:lumMod val="75000"/>
                    <a:lumOff val="25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98" r:id="rId12"/>
  </p:sldLayoutIdLst>
  <p:hf hdr="0" ftr="0"/>
  <p:txStyles>
    <p:title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3000">
              <a:schemeClr val="accent5">
                <a:lumMod val="67000"/>
              </a:schemeClr>
            </a:gs>
            <a:gs pos="48000">
              <a:schemeClr val="accent5">
                <a:lumMod val="97000"/>
                <a:lumOff val="3000"/>
              </a:schemeClr>
            </a:gs>
            <a:gs pos="100000">
              <a:schemeClr val="accent5">
                <a:lumMod val="60000"/>
                <a:lumOff val="40000"/>
              </a:schemeClr>
            </a:gs>
          </a:gsLst>
          <a:lin ang="16200000" scaled="1"/>
          <a:tileRect/>
        </a:gradFill>
        <a:effectLst/>
      </p:bgPr>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5"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5"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6" y="6391840"/>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5820D1A5-D1EE-4248-8839-B381A1DD32FC}" type="datetimeFigureOut">
              <a:rPr lang="en-US" smtClean="0">
                <a:solidFill>
                  <a:srgbClr val="B31166"/>
                </a:solidFill>
              </a:rPr>
              <a:pPr/>
              <a:t>4/15/2025</a:t>
            </a:fld>
            <a:endParaRPr lang="en-US">
              <a:solidFill>
                <a:srgbClr val="B31166"/>
              </a:solidFill>
            </a:endParaRPr>
          </a:p>
        </p:txBody>
      </p:sp>
      <p:sp>
        <p:nvSpPr>
          <p:cNvPr id="5" name="Footer Placeholder 4"/>
          <p:cNvSpPr>
            <a:spLocks noGrp="1"/>
          </p:cNvSpPr>
          <p:nvPr>
            <p:ph type="ftr" sz="quarter" idx="3"/>
          </p:nvPr>
        </p:nvSpPr>
        <p:spPr>
          <a:xfrm>
            <a:off x="561111" y="6391840"/>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solidFill>
                <a:srgbClr val="B31166"/>
              </a:solidFill>
            </a:endParaRP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2" y="295731"/>
            <a:ext cx="838199" cy="767687"/>
          </a:xfrm>
          <a:prstGeom prst="rect">
            <a:avLst/>
          </a:prstGeom>
        </p:spPr>
        <p:txBody>
          <a:bodyPr vert="horz" lIns="91440" tIns="45720" rIns="91440" bIns="45720" rtlCol="0" anchor="b"/>
          <a:lstStyle>
            <a:lvl1pPr algn="ctr">
              <a:defRPr sz="2800" b="0" i="0">
                <a:solidFill>
                  <a:schemeClr val="bg1"/>
                </a:solidFill>
              </a:defRPr>
            </a:lvl1pPr>
          </a:lstStyle>
          <a:p>
            <a:fld id="{BC923E61-10C8-4F44-B3CD-E7DE1D8128CD}"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569269126"/>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Lst>
  <p:txStyles>
    <p:titleStyle>
      <a:lvl1pPr algn="l" defTabSz="457189"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891" indent="-342891" algn="l" defTabSz="457189"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32" indent="-285744" algn="l" defTabSz="457189"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2971" indent="-228594" algn="l" defTabSz="457189"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160"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349"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537"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726"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8914"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103" indent="-228594" algn="l" defTabSz="457189"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onlinelibrary.wiley.com/doi/full/10.1111/epi.13121#epi13121-note-0001_27"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600" dirty="0"/>
              <a:t>Management of status </a:t>
            </a:r>
            <a:r>
              <a:rPr lang="en-US" sz="3600" dirty="0" smtClean="0"/>
              <a:t>epilepticus</a:t>
            </a:r>
            <a:endParaRPr lang="sr-Latn-RS" sz="2800" b="1" dirty="0"/>
          </a:p>
        </p:txBody>
      </p:sp>
      <p:sp>
        <p:nvSpPr>
          <p:cNvPr id="3" name="Subtitle 2"/>
          <p:cNvSpPr>
            <a:spLocks noGrp="1"/>
          </p:cNvSpPr>
          <p:nvPr>
            <p:ph type="subTitle" idx="1"/>
          </p:nvPr>
        </p:nvSpPr>
        <p:spPr>
          <a:xfrm>
            <a:off x="1561708" y="4444365"/>
            <a:ext cx="9070848" cy="1005413"/>
          </a:xfrm>
        </p:spPr>
        <p:txBody>
          <a:bodyPr>
            <a:normAutofit/>
          </a:bodyPr>
          <a:lstStyle/>
          <a:p>
            <a:r>
              <a:rPr lang="en-US" dirty="0" smtClean="0"/>
              <a:t>Ass prof </a:t>
            </a:r>
            <a:r>
              <a:rPr lang="en-US" dirty="0" err="1" smtClean="0"/>
              <a:t>Aleksandar</a:t>
            </a:r>
            <a:r>
              <a:rPr lang="en-US" dirty="0" smtClean="0"/>
              <a:t> </a:t>
            </a:r>
            <a:r>
              <a:rPr lang="sr-Latn-RS" dirty="0" smtClean="0"/>
              <a:t>Gavrilovi</a:t>
            </a:r>
            <a:r>
              <a:rPr lang="en-US" dirty="0" smtClean="0"/>
              <a:t>c, MD, PhD</a:t>
            </a:r>
            <a:endParaRPr lang="sr-Latn-RS" dirty="0"/>
          </a:p>
          <a:p>
            <a:r>
              <a:rPr lang="en-US" dirty="0"/>
              <a:t>Clinic of Neurology, </a:t>
            </a:r>
            <a:r>
              <a:rPr lang="en-US" dirty="0" smtClean="0"/>
              <a:t>University Clinical </a:t>
            </a:r>
            <a:r>
              <a:rPr lang="en-US" dirty="0"/>
              <a:t>Center </a:t>
            </a:r>
            <a:r>
              <a:rPr lang="en-US" dirty="0" err="1"/>
              <a:t>Kragujevac</a:t>
            </a:r>
            <a:r>
              <a:rPr lang="en-US" dirty="0"/>
              <a:t>, Serbia</a:t>
            </a:r>
          </a:p>
          <a:p>
            <a:r>
              <a:rPr lang="en-US" dirty="0"/>
              <a:t>Faculty of Medical Sciences, University of </a:t>
            </a:r>
            <a:r>
              <a:rPr lang="en-US" dirty="0" err="1"/>
              <a:t>Kragujevac</a:t>
            </a:r>
            <a:endParaRPr lang="sr-Latn-RS" dirty="0"/>
          </a:p>
        </p:txBody>
      </p:sp>
      <p:sp>
        <p:nvSpPr>
          <p:cNvPr id="4" name="Date Placeholder 3"/>
          <p:cNvSpPr>
            <a:spLocks noGrp="1"/>
          </p:cNvSpPr>
          <p:nvPr>
            <p:ph type="dt" sz="half" idx="10"/>
          </p:nvPr>
        </p:nvSpPr>
        <p:spPr/>
        <p:txBody>
          <a:bodyPr/>
          <a:lstStyle/>
          <a:p>
            <a:fld id="{E06E7C1C-AC92-4E20-B3B7-D3A0B026274A}" type="datetime3">
              <a:rPr lang="en-US" smtClean="0"/>
              <a:t>15 April 2025</a:t>
            </a:fld>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1</a:t>
            </a:fld>
            <a:endParaRPr lang="en-US" dirty="0"/>
          </a:p>
        </p:txBody>
      </p:sp>
    </p:spTree>
    <p:extLst>
      <p:ext uri="{BB962C8B-B14F-4D97-AF65-F5344CB8AC3E}">
        <p14:creationId xmlns:p14="http://schemas.microsoft.com/office/powerpoint/2010/main" val="30292781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4656" y="450795"/>
            <a:ext cx="10058400" cy="1371600"/>
          </a:xfrm>
          <a:solidFill>
            <a:schemeClr val="bg1"/>
          </a:solidFill>
          <a:ln>
            <a:solidFill>
              <a:schemeClr val="tx1"/>
            </a:solidFill>
          </a:ln>
        </p:spPr>
        <p:txBody>
          <a:bodyPr/>
          <a:lstStyle/>
          <a:p>
            <a:r>
              <a:rPr lang="en-US" dirty="0" smtClean="0"/>
              <a:t> </a:t>
            </a:r>
            <a:r>
              <a:rPr lang="en-US" dirty="0"/>
              <a:t>Acute symptomatic </a:t>
            </a:r>
            <a:r>
              <a:rPr lang="sr-Latn-RS" dirty="0"/>
              <a:t>seizures</a:t>
            </a:r>
            <a:r>
              <a:rPr lang="en-US" dirty="0"/>
              <a:t> </a:t>
            </a:r>
            <a:endParaRPr lang="sr-Latn-RS" dirty="0"/>
          </a:p>
        </p:txBody>
      </p:sp>
      <p:sp>
        <p:nvSpPr>
          <p:cNvPr id="3" name="Content Placeholder 2"/>
          <p:cNvSpPr>
            <a:spLocks noGrp="1"/>
          </p:cNvSpPr>
          <p:nvPr>
            <p:ph idx="1"/>
          </p:nvPr>
        </p:nvSpPr>
        <p:spPr>
          <a:xfrm>
            <a:off x="1004656" y="1960734"/>
            <a:ext cx="10058400" cy="3931920"/>
          </a:xfrm>
          <a:solidFill>
            <a:schemeClr val="bg1"/>
          </a:solidFill>
          <a:ln>
            <a:solidFill>
              <a:schemeClr val="tx1"/>
            </a:solidFill>
          </a:ln>
        </p:spPr>
        <p:txBody>
          <a:bodyPr>
            <a:normAutofit/>
          </a:bodyPr>
          <a:lstStyle/>
          <a:p>
            <a:pPr>
              <a:buFont typeface="Arial"/>
              <a:buChar char="•"/>
              <a:defRPr/>
            </a:pPr>
            <a:endParaRPr lang="en-US" dirty="0" smtClean="0">
              <a:solidFill>
                <a:schemeClr val="tx1">
                  <a:lumMod val="85000"/>
                  <a:lumOff val="15000"/>
                </a:schemeClr>
              </a:solidFill>
            </a:endParaRPr>
          </a:p>
          <a:p>
            <a:pPr>
              <a:buFont typeface="Arial"/>
              <a:buChar char="•"/>
              <a:defRPr/>
            </a:pPr>
            <a:r>
              <a:rPr lang="en-US" dirty="0">
                <a:solidFill>
                  <a:schemeClr val="tx1">
                    <a:lumMod val="85000"/>
                    <a:lumOff val="15000"/>
                  </a:schemeClr>
                </a:solidFill>
              </a:rPr>
              <a:t>Acute symptomatic </a:t>
            </a:r>
            <a:r>
              <a:rPr lang="sr-Latn-RS" dirty="0" smtClean="0">
                <a:solidFill>
                  <a:schemeClr val="tx1">
                    <a:lumMod val="85000"/>
                    <a:lumOff val="15000"/>
                  </a:schemeClr>
                </a:solidFill>
              </a:rPr>
              <a:t>seizures</a:t>
            </a:r>
            <a:r>
              <a:rPr lang="en-US" dirty="0" smtClean="0">
                <a:solidFill>
                  <a:schemeClr val="tx1">
                    <a:lumMod val="85000"/>
                    <a:lumOff val="15000"/>
                  </a:schemeClr>
                </a:solidFill>
              </a:rPr>
              <a:t> </a:t>
            </a:r>
            <a:r>
              <a:rPr lang="en-US" dirty="0">
                <a:solidFill>
                  <a:schemeClr val="tx1">
                    <a:lumMod val="85000"/>
                    <a:lumOff val="15000"/>
                  </a:schemeClr>
                </a:solidFill>
              </a:rPr>
              <a:t>during diseases that affect the brain, </a:t>
            </a:r>
            <a:r>
              <a:rPr lang="en-US" dirty="0" err="1">
                <a:solidFill>
                  <a:schemeClr val="tx1">
                    <a:lumMod val="85000"/>
                    <a:lumOff val="15000"/>
                  </a:schemeClr>
                </a:solidFill>
              </a:rPr>
              <a:t>ie</a:t>
            </a:r>
            <a:r>
              <a:rPr lang="en-US" dirty="0">
                <a:solidFill>
                  <a:schemeClr val="tx1">
                    <a:lumMod val="85000"/>
                    <a:lumOff val="15000"/>
                  </a:schemeClr>
                </a:solidFill>
              </a:rPr>
              <a:t> during or immediately after brain damage</a:t>
            </a:r>
          </a:p>
          <a:p>
            <a:pPr>
              <a:buFont typeface="Arial"/>
              <a:buChar char="•"/>
              <a:defRPr/>
            </a:pPr>
            <a:r>
              <a:rPr lang="en-US" dirty="0">
                <a:solidFill>
                  <a:schemeClr val="tx1">
                    <a:lumMod val="85000"/>
                    <a:lumOff val="15000"/>
                  </a:schemeClr>
                </a:solidFill>
              </a:rPr>
              <a:t>events occurring within 1 WEEK of stroke, traumatic brain injury, anoxic encephalopathy, or intracranial surgery;</a:t>
            </a:r>
          </a:p>
          <a:p>
            <a:pPr>
              <a:buFont typeface="Arial"/>
              <a:buChar char="•"/>
              <a:defRPr/>
            </a:pPr>
            <a:r>
              <a:rPr lang="en-US" dirty="0">
                <a:solidFill>
                  <a:schemeClr val="tx1">
                    <a:lumMod val="85000"/>
                    <a:lumOff val="15000"/>
                  </a:schemeClr>
                </a:solidFill>
              </a:rPr>
              <a:t>at first identification of subdural hematoma;</a:t>
            </a:r>
          </a:p>
          <a:p>
            <a:pPr>
              <a:buFont typeface="Arial"/>
              <a:buChar char="•"/>
              <a:defRPr/>
            </a:pPr>
            <a:r>
              <a:rPr lang="en-US" dirty="0">
                <a:solidFill>
                  <a:schemeClr val="tx1">
                    <a:lumMod val="85000"/>
                    <a:lumOff val="15000"/>
                  </a:schemeClr>
                </a:solidFill>
              </a:rPr>
              <a:t>in the presence of active infection of the central nervous system;</a:t>
            </a:r>
          </a:p>
          <a:p>
            <a:pPr>
              <a:buFont typeface="Arial"/>
              <a:buChar char="•"/>
              <a:defRPr/>
            </a:pPr>
            <a:r>
              <a:rPr lang="en-US" dirty="0">
                <a:solidFill>
                  <a:schemeClr val="tx1">
                    <a:lumMod val="85000"/>
                    <a:lumOff val="15000"/>
                  </a:schemeClr>
                </a:solidFill>
              </a:rPr>
              <a:t> or during the active phase of multiple sclerosis or other autoimmune diseases</a:t>
            </a:r>
          </a:p>
          <a:p>
            <a:pPr>
              <a:buFont typeface="Arial"/>
              <a:buChar char="•"/>
              <a:defRPr/>
            </a:pPr>
            <a:r>
              <a:rPr lang="en-US" dirty="0">
                <a:solidFill>
                  <a:schemeClr val="tx1">
                    <a:lumMod val="85000"/>
                    <a:lumOff val="15000"/>
                  </a:schemeClr>
                </a:solidFill>
              </a:rPr>
              <a:t>in the presence of severe metabolic disorders (drug or alcohol intoxication and withdrawal, or exposure to well-defined epileptogenic drugs)</a:t>
            </a:r>
            <a:endParaRPr lang="sr-Latn-RS" dirty="0"/>
          </a:p>
        </p:txBody>
      </p:sp>
      <p:sp>
        <p:nvSpPr>
          <p:cNvPr id="4" name="Date Placeholder 3"/>
          <p:cNvSpPr>
            <a:spLocks noGrp="1"/>
          </p:cNvSpPr>
          <p:nvPr>
            <p:ph type="dt" sz="half" idx="10"/>
          </p:nvPr>
        </p:nvSpPr>
        <p:spPr/>
        <p:txBody>
          <a:bodyPr/>
          <a:lstStyle/>
          <a:p>
            <a:fld id="{52BD6E93-C3ED-4A40-9D3A-05A063C64A49}" type="datetime3">
              <a:rPr lang="en-US" smtClean="0"/>
              <a:t>15 April 2025</a:t>
            </a:fld>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10</a:t>
            </a:fld>
            <a:endParaRPr lang="en-US" dirty="0"/>
          </a:p>
        </p:txBody>
      </p:sp>
      <p:sp>
        <p:nvSpPr>
          <p:cNvPr id="6" name="Rectangle 5"/>
          <p:cNvSpPr/>
          <p:nvPr/>
        </p:nvSpPr>
        <p:spPr>
          <a:xfrm>
            <a:off x="1004656" y="6030993"/>
            <a:ext cx="10058400" cy="553357"/>
          </a:xfrm>
          <a:prstGeom prst="rect">
            <a:avLst/>
          </a:prstGeom>
          <a:solidFill>
            <a:schemeClr val="bg1"/>
          </a:solidFill>
        </p:spPr>
        <p:txBody>
          <a:bodyPr wrap="square">
            <a:spAutoFit/>
          </a:bodyPr>
          <a:lstStyle/>
          <a:p>
            <a:pPr>
              <a:lnSpc>
                <a:spcPct val="107000"/>
              </a:lnSpc>
              <a:spcAft>
                <a:spcPts val="800"/>
              </a:spcAft>
            </a:pPr>
            <a:r>
              <a:rPr lang="sr-Latn-RS" sz="1400" dirty="0">
                <a:latin typeface="Calibri" panose="020F0502020204030204" pitchFamily="34" charset="0"/>
                <a:ea typeface="Calibri" panose="020F0502020204030204" pitchFamily="34" charset="0"/>
                <a:cs typeface="Times New Roman" panose="02020603050405020304" pitchFamily="18" charset="0"/>
              </a:rPr>
              <a:t>Recommendation for a definition of acute symptomatic seizure. 1 Ettore Beghi, yArturo Carpio, zLars Forsgren, xDale C. Hesdorffer, {Kristina Malmgren, #Josemir W. Sander, Torbjorn Tomson, and W. Allen Hauser. Epilepsia, 51(4):671–675, 2010</a:t>
            </a:r>
            <a:endParaRPr lang="sr-Latn-R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281560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066800" y="642594"/>
            <a:ext cx="10058400" cy="1371599"/>
          </a:xfrm>
          <a:solidFill>
            <a:schemeClr val="bg1"/>
          </a:solidFill>
        </p:spPr>
        <p:txBody>
          <a:bodyPr>
            <a:normAutofit/>
          </a:bodyPr>
          <a:lstStyle/>
          <a:p>
            <a:pPr algn="ctr"/>
            <a:r>
              <a:rPr lang="en-US" altLang="sr-Latn-RS" sz="2800" dirty="0"/>
              <a:t>DISTINGUISHING ACUTE </a:t>
            </a:r>
            <a:r>
              <a:rPr lang="en-US" altLang="sr-Latn-RS" sz="2800" dirty="0" smtClean="0"/>
              <a:t>SYMPTOMATIC</a:t>
            </a:r>
            <a:r>
              <a:rPr lang="sr-Latn-RS" altLang="sr-Latn-RS" sz="2800" dirty="0" smtClean="0"/>
              <a:t> SEIZURES</a:t>
            </a:r>
            <a:br>
              <a:rPr lang="sr-Latn-RS" altLang="sr-Latn-RS" sz="2800" dirty="0" smtClean="0"/>
            </a:br>
            <a:r>
              <a:rPr lang="en-US" altLang="sr-Latn-RS" sz="2800" dirty="0" smtClean="0"/>
              <a:t> </a:t>
            </a:r>
            <a:r>
              <a:rPr lang="en-US" altLang="sr-Latn-RS" sz="2800" dirty="0"/>
              <a:t>FROM </a:t>
            </a:r>
            <a:r>
              <a:rPr lang="en-US" altLang="sr-Latn-RS" sz="2800" dirty="0" smtClean="0"/>
              <a:t>UNPRO</a:t>
            </a:r>
            <a:r>
              <a:rPr lang="sr-Latn-RS" altLang="sr-Latn-RS" sz="2800" dirty="0" smtClean="0"/>
              <a:t>VOKE</a:t>
            </a:r>
            <a:r>
              <a:rPr lang="en-US" altLang="sr-Latn-RS" sz="2800" dirty="0" smtClean="0"/>
              <a:t>D</a:t>
            </a:r>
            <a:r>
              <a:rPr lang="sr-Latn-RS" altLang="sr-Latn-RS" sz="2800" dirty="0"/>
              <a:t> </a:t>
            </a:r>
            <a:r>
              <a:rPr lang="sr-Latn-RS" altLang="sr-Latn-RS" sz="2800" dirty="0" smtClean="0"/>
              <a:t>SEIZURES</a:t>
            </a:r>
            <a:endParaRPr lang="sr-Latn-RS" altLang="sr-Latn-RS" sz="2800" dirty="0"/>
          </a:p>
        </p:txBody>
      </p:sp>
      <p:sp>
        <p:nvSpPr>
          <p:cNvPr id="26627" name="Content Placeholder 2"/>
          <p:cNvSpPr>
            <a:spLocks noGrp="1"/>
          </p:cNvSpPr>
          <p:nvPr>
            <p:ph idx="1"/>
          </p:nvPr>
        </p:nvSpPr>
        <p:spPr>
          <a:xfrm>
            <a:off x="1066800" y="2236723"/>
            <a:ext cx="3559946" cy="3848419"/>
          </a:xfrm>
          <a:solidFill>
            <a:schemeClr val="bg1"/>
          </a:solidFill>
          <a:ln>
            <a:solidFill>
              <a:schemeClr val="tx1"/>
            </a:solidFill>
          </a:ln>
        </p:spPr>
        <p:txBody>
          <a:bodyPr>
            <a:normAutofit fontScale="85000" lnSpcReduction="10000"/>
          </a:bodyPr>
          <a:lstStyle/>
          <a:p>
            <a:r>
              <a:rPr lang="en-US" altLang="sr-Latn-RS" sz="2000" dirty="0"/>
              <a:t>Symptomatic </a:t>
            </a:r>
            <a:r>
              <a:rPr lang="sr-Latn-RS" altLang="sr-Latn-RS" sz="2000" dirty="0" smtClean="0"/>
              <a:t>seizures</a:t>
            </a:r>
            <a:r>
              <a:rPr lang="en-US" altLang="sr-Latn-RS" sz="2000" dirty="0" smtClean="0"/>
              <a:t> </a:t>
            </a:r>
            <a:r>
              <a:rPr lang="en-US" altLang="sr-Latn-RS" sz="2000" dirty="0"/>
              <a:t>are related to structural brain damage (trauma, tumor, stroke, infection) or metabolic (alcohol, renal or hepatic insufficiency ...)</a:t>
            </a:r>
          </a:p>
          <a:p>
            <a:r>
              <a:rPr lang="en-US" altLang="sr-Latn-RS" sz="2000" dirty="0"/>
              <a:t>Structurally, inflammation, toxic, metabolic ...</a:t>
            </a:r>
          </a:p>
          <a:p>
            <a:r>
              <a:rPr lang="en-US" altLang="sr-Latn-RS" sz="2000" dirty="0"/>
              <a:t>The interval between brain damage and seizures can be different</a:t>
            </a:r>
          </a:p>
          <a:p>
            <a:r>
              <a:rPr lang="en-US" altLang="sr-Latn-RS" sz="2000" dirty="0"/>
              <a:t>The term acute symptomatic </a:t>
            </a:r>
            <a:r>
              <a:rPr lang="sr-Latn-RS" altLang="sr-Latn-RS" sz="2000" dirty="0" smtClean="0"/>
              <a:t>seizures</a:t>
            </a:r>
            <a:r>
              <a:rPr lang="en-US" altLang="sr-Latn-RS" sz="2000" dirty="0" smtClean="0"/>
              <a:t> </a:t>
            </a:r>
            <a:r>
              <a:rPr lang="en-US" altLang="sr-Latn-RS" sz="2000" dirty="0"/>
              <a:t>should be used instead of others (ASS)</a:t>
            </a:r>
            <a:endParaRPr lang="sr-Latn-RS" altLang="sr-Latn-RS" dirty="0" smtClean="0"/>
          </a:p>
          <a:p>
            <a:pPr eaLnBrk="1" hangingPunct="1"/>
            <a:endParaRPr lang="sr-Latn-RS" altLang="sr-Latn-RS" dirty="0" smtClean="0"/>
          </a:p>
        </p:txBody>
      </p:sp>
      <p:sp>
        <p:nvSpPr>
          <p:cNvPr id="4" name="Date Placeholder 3"/>
          <p:cNvSpPr>
            <a:spLocks noGrp="1"/>
          </p:cNvSpPr>
          <p:nvPr>
            <p:ph type="dt" sz="quarter" idx="10"/>
          </p:nvPr>
        </p:nvSpPr>
        <p:spPr/>
        <p:txBody>
          <a:bodyPr/>
          <a:lstStyle/>
          <a:p>
            <a:pPr>
              <a:defRPr/>
            </a:pPr>
            <a:fld id="{4BF6A8F8-9BDF-4EE6-B924-ABE377A4020B}" type="datetime3">
              <a:rPr lang="en-US" smtClean="0"/>
              <a:t>15 April 2025</a:t>
            </a:fld>
            <a:endParaRPr lang="en-US" dirty="0"/>
          </a:p>
        </p:txBody>
      </p:sp>
      <p:sp>
        <p:nvSpPr>
          <p:cNvPr id="6" name="Slide Number Placeholder 5"/>
          <p:cNvSpPr>
            <a:spLocks noGrp="1"/>
          </p:cNvSpPr>
          <p:nvPr>
            <p:ph type="sldNum" sz="quarter" idx="12"/>
          </p:nvPr>
        </p:nvSpPr>
        <p:spPr/>
        <p:txBody>
          <a:bodyPr/>
          <a:lstStyle/>
          <a:p>
            <a:pPr>
              <a:defRPr/>
            </a:pPr>
            <a:fld id="{419B5890-9A4B-4BEA-9B4B-5AE5D2389E18}" type="slidenum">
              <a:rPr lang="en-US" altLang="sr-Latn-RS"/>
              <a:pPr>
                <a:defRPr/>
              </a:pPr>
              <a:t>11</a:t>
            </a:fld>
            <a:endParaRPr lang="en-US" altLang="sr-Latn-RS"/>
          </a:p>
        </p:txBody>
      </p:sp>
      <p:sp>
        <p:nvSpPr>
          <p:cNvPr id="7" name="Content Placeholder 2"/>
          <p:cNvSpPr txBox="1">
            <a:spLocks/>
          </p:cNvSpPr>
          <p:nvPr/>
        </p:nvSpPr>
        <p:spPr>
          <a:xfrm>
            <a:off x="6844683" y="2236723"/>
            <a:ext cx="3453414" cy="3848419"/>
          </a:xfrm>
          <a:prstGeom prst="rect">
            <a:avLst/>
          </a:prstGeom>
          <a:solidFill>
            <a:schemeClr val="bg1"/>
          </a:solidFill>
          <a:ln>
            <a:solidFill>
              <a:schemeClr val="tx1"/>
            </a:solidFill>
          </a:ln>
        </p:spPr>
        <p:txBody>
          <a:bodyPr vert="horz" lIns="91440" tIns="45720" rIns="91440" bIns="45720" rtlCol="0">
            <a:normAutofit/>
          </a:bodyPr>
          <a:lstStyle>
            <a:lvl1pPr marL="182880" indent="-182880" algn="l" defTabSz="914400" rtl="0" eaLnBrk="1" latinLnBrk="0" hangingPunct="1">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a:lstStyle>
          <a:p>
            <a:r>
              <a:rPr lang="en-US" altLang="sr-Latn-RS" dirty="0"/>
              <a:t>In the absence of a clinical condition or factor responsible for the onset of the </a:t>
            </a:r>
            <a:r>
              <a:rPr lang="sr-Latn-RS" altLang="sr-Latn-RS" dirty="0" smtClean="0"/>
              <a:t>seizures</a:t>
            </a:r>
            <a:endParaRPr lang="en-US" altLang="sr-Latn-RS" dirty="0"/>
          </a:p>
          <a:p>
            <a:r>
              <a:rPr lang="en-US" altLang="sr-Latn-RS" dirty="0"/>
              <a:t>They differ from those provoked by the mortality rate and the risk of recurrent </a:t>
            </a:r>
            <a:r>
              <a:rPr lang="sr-Latn-RS" altLang="sr-Latn-RS" dirty="0" smtClean="0"/>
              <a:t>seizures</a:t>
            </a:r>
            <a:endParaRPr lang="en-US" altLang="sr-Latn-RS" dirty="0"/>
          </a:p>
          <a:p>
            <a:r>
              <a:rPr lang="en-US" altLang="sr-Latn-RS" dirty="0"/>
              <a:t>The tendency to call only unprovoked seizures epilepsy</a:t>
            </a:r>
            <a:endParaRPr lang="sr-Latn-RS" altLang="sr-Latn-RS" dirty="0" smtClean="0"/>
          </a:p>
        </p:txBody>
      </p:sp>
    </p:spTree>
    <p:extLst>
      <p:ext uri="{BB962C8B-B14F-4D97-AF65-F5344CB8AC3E}">
        <p14:creationId xmlns:p14="http://schemas.microsoft.com/office/powerpoint/2010/main" val="574683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endParaRPr lang="en-US" b="1" dirty="0"/>
          </a:p>
          <a:p>
            <a:r>
              <a:rPr lang="en-US" dirty="0"/>
              <a:t>Status epilepticus is the most urgent neurological condition, the spectrum of clinical manifestations of which is still insufficiently known, and diagnosis and treatment represent a challenge to the skills and knowledge of even the most experienced clinicians. </a:t>
            </a:r>
          </a:p>
          <a:p>
            <a:r>
              <a:rPr lang="en-US" dirty="0"/>
              <a:t>(</a:t>
            </a:r>
            <a:r>
              <a:rPr lang="en-US" dirty="0" err="1"/>
              <a:t>Lević</a:t>
            </a:r>
            <a:r>
              <a:rPr lang="en-US" dirty="0"/>
              <a:t>, 1997; </a:t>
            </a:r>
            <a:r>
              <a:rPr lang="en-US" dirty="0" err="1"/>
              <a:t>Aminoff</a:t>
            </a:r>
            <a:r>
              <a:rPr lang="en-US" dirty="0"/>
              <a:t>, 1980)</a:t>
            </a:r>
          </a:p>
          <a:p>
            <a:r>
              <a:rPr lang="en-US" dirty="0"/>
              <a:t>Status epilepticus is defined as a condition in which epileptic activity is present for 30 minutes or longer, causing a wide range of clinical symptoms with a very diverse pathophysiological, anatomical and etiological basis. </a:t>
            </a:r>
          </a:p>
          <a:p>
            <a:endParaRPr lang="en-US" dirty="0"/>
          </a:p>
          <a:p>
            <a:r>
              <a:rPr lang="en-US" dirty="0"/>
              <a:t>The term 'status epilepticus' appears in the literature at the end of the seventh decade of the last century, and was created by the English translation of lessons on epilepsy by the French neurologist Trousseau </a:t>
            </a:r>
          </a:p>
          <a:p>
            <a:r>
              <a:rPr lang="en-US" dirty="0"/>
              <a:t>(</a:t>
            </a:r>
            <a:r>
              <a:rPr lang="en-US" dirty="0" err="1"/>
              <a:t>Shorvon</a:t>
            </a:r>
            <a:r>
              <a:rPr lang="en-US" dirty="0"/>
              <a:t>, 1994).</a:t>
            </a:r>
            <a:endParaRPr lang="en-US" dirty="0"/>
          </a:p>
        </p:txBody>
      </p:sp>
      <p:sp>
        <p:nvSpPr>
          <p:cNvPr id="4" name="Date Placeholder 3"/>
          <p:cNvSpPr>
            <a:spLocks noGrp="1"/>
          </p:cNvSpPr>
          <p:nvPr>
            <p:ph type="dt" sz="half" idx="10"/>
          </p:nvPr>
        </p:nvSpPr>
        <p:spPr/>
        <p:txBody>
          <a:bodyPr/>
          <a:lstStyle/>
          <a:p>
            <a:fld id="{65F96BCC-77DF-4B77-8417-A7217CB5BF40}" type="datetime5">
              <a:rPr lang="en-US" smtClean="0"/>
              <a:t>15-Apr-25</a:t>
            </a:fld>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12</a:t>
            </a:fld>
            <a:endParaRPr lang="en-US"/>
          </a:p>
        </p:txBody>
      </p:sp>
      <p:sp>
        <p:nvSpPr>
          <p:cNvPr id="13" name="Title 1"/>
          <p:cNvSpPr>
            <a:spLocks noGrp="1"/>
          </p:cNvSpPr>
          <p:nvPr>
            <p:ph type="title"/>
          </p:nvPr>
        </p:nvSpPr>
        <p:spPr>
          <a:xfrm>
            <a:off x="1202919" y="284176"/>
            <a:ext cx="9784080" cy="1508760"/>
          </a:xfrm>
        </p:spPr>
        <p:txBody>
          <a:bodyPr/>
          <a:lstStyle/>
          <a:p>
            <a:pPr algn="ctr"/>
            <a:r>
              <a:rPr lang="en-US" dirty="0"/>
              <a:t>DEFINITION of </a:t>
            </a:r>
            <a:r>
              <a:rPr lang="sr-Latn-RS" dirty="0" smtClean="0"/>
              <a:t/>
            </a:r>
            <a:br>
              <a:rPr lang="sr-Latn-RS" dirty="0" smtClean="0"/>
            </a:br>
            <a:r>
              <a:rPr lang="en-US" u="sng" dirty="0" smtClean="0"/>
              <a:t>STATUS EPILEPTICUS</a:t>
            </a:r>
            <a:endParaRPr lang="en-US" u="sng" dirty="0"/>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Tree>
    <p:extLst>
      <p:ext uri="{BB962C8B-B14F-4D97-AF65-F5344CB8AC3E}">
        <p14:creationId xmlns:p14="http://schemas.microsoft.com/office/powerpoint/2010/main" val="15734686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Practical (operationalized) definition</a:t>
            </a:r>
            <a:endParaRPr lang="en-US" dirty="0"/>
          </a:p>
        </p:txBody>
      </p:sp>
      <p:sp>
        <p:nvSpPr>
          <p:cNvPr id="3" name="Content Placeholder 2"/>
          <p:cNvSpPr>
            <a:spLocks noGrp="1"/>
          </p:cNvSpPr>
          <p:nvPr>
            <p:ph idx="1"/>
          </p:nvPr>
        </p:nvSpPr>
        <p:spPr/>
        <p:txBody>
          <a:bodyPr>
            <a:normAutofit/>
          </a:bodyPr>
          <a:lstStyle/>
          <a:p>
            <a:pPr algn="just"/>
            <a:r>
              <a:rPr lang="en-US" b="1" i="1" dirty="0"/>
              <a:t>Generalized convulsive status epilepticus in adults and children older than 5 years means the presence of attacks lasting at least 5 minutes that are continuous or consist of two or more individual attacks between which the patient's consciousness does not fully recover (Lowenstein, 1999).</a:t>
            </a:r>
          </a:p>
          <a:p>
            <a:pPr algn="just"/>
            <a:endParaRPr lang="en-US" b="1" i="1" dirty="0"/>
          </a:p>
          <a:p>
            <a:pPr algn="just"/>
            <a:r>
              <a:rPr lang="en-US" b="1" i="1" dirty="0"/>
              <a:t>In children under 5 years of age, based on the specific characteristics of the attack, a slightly longer time interval (more than 10-15 minutes) is suggested, but due to the lack of relevant information from the professional literature, this age group is not included in the operationalized definition of epileptic status for now (Lowenstein, 1999).</a:t>
            </a:r>
            <a:endParaRPr lang="en-US" dirty="0"/>
          </a:p>
        </p:txBody>
      </p:sp>
      <p:sp>
        <p:nvSpPr>
          <p:cNvPr id="4" name="Date Placeholder 3"/>
          <p:cNvSpPr>
            <a:spLocks noGrp="1"/>
          </p:cNvSpPr>
          <p:nvPr>
            <p:ph type="dt" sz="half" idx="10"/>
          </p:nvPr>
        </p:nvSpPr>
        <p:spPr/>
        <p:txBody>
          <a:bodyPr/>
          <a:lstStyle/>
          <a:p>
            <a:fld id="{50720179-6C48-4C76-8C2B-87782792CD68}" type="datetime5">
              <a:rPr lang="en-US" smtClean="0"/>
              <a:t>16-Apr-25</a:t>
            </a:fld>
            <a:endParaRPr lang="en-US"/>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13</a:t>
            </a:fld>
            <a:endParaRPr lang="en-US"/>
          </a:p>
        </p:txBody>
      </p:sp>
    </p:spTree>
    <p:extLst>
      <p:ext uri="{BB962C8B-B14F-4D97-AF65-F5344CB8AC3E}">
        <p14:creationId xmlns:p14="http://schemas.microsoft.com/office/powerpoint/2010/main" val="22069172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Latn-RS" dirty="0"/>
              <a:t>OPERATIONAL DEFINITION </a:t>
            </a:r>
            <a:r>
              <a:rPr lang="sr-Latn-RS" dirty="0" smtClean="0"/>
              <a:t>SE </a:t>
            </a:r>
            <a:r>
              <a:rPr lang="sr-Latn-RS" dirty="0"/>
              <a:t>IN 2 DIMENSIONS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3875672175"/>
              </p:ext>
            </p:extLst>
          </p:nvPr>
        </p:nvGraphicFramePr>
        <p:xfrm>
          <a:off x="2428828" y="2918858"/>
          <a:ext cx="7332261" cy="2716952"/>
        </p:xfrm>
        <a:graphic>
          <a:graphicData uri="http://schemas.openxmlformats.org/drawingml/2006/table">
            <a:tbl>
              <a:tblPr/>
              <a:tblGrid>
                <a:gridCol w="2444087">
                  <a:extLst>
                    <a:ext uri="{9D8B030D-6E8A-4147-A177-3AD203B41FA5}">
                      <a16:colId xmlns:a16="http://schemas.microsoft.com/office/drawing/2014/main" val="20000"/>
                    </a:ext>
                  </a:extLst>
                </a:gridCol>
                <a:gridCol w="2444087">
                  <a:extLst>
                    <a:ext uri="{9D8B030D-6E8A-4147-A177-3AD203B41FA5}">
                      <a16:colId xmlns:a16="http://schemas.microsoft.com/office/drawing/2014/main" val="20001"/>
                    </a:ext>
                  </a:extLst>
                </a:gridCol>
                <a:gridCol w="2444087">
                  <a:extLst>
                    <a:ext uri="{9D8B030D-6E8A-4147-A177-3AD203B41FA5}">
                      <a16:colId xmlns:a16="http://schemas.microsoft.com/office/drawing/2014/main" val="20002"/>
                    </a:ext>
                  </a:extLst>
                </a:gridCol>
              </a:tblGrid>
              <a:tr h="1258287">
                <a:tc>
                  <a:txBody>
                    <a:bodyPr/>
                    <a:lstStyle/>
                    <a:p>
                      <a:pPr algn="l" fontAlgn="t"/>
                      <a:r>
                        <a:rPr lang="sr-Latn-RS" sz="1200" b="1" dirty="0" smtClean="0">
                          <a:solidFill>
                            <a:srgbClr val="000000"/>
                          </a:solidFill>
                          <a:effectLst/>
                        </a:rPr>
                        <a:t>TIP</a:t>
                      </a:r>
                      <a:r>
                        <a:rPr lang="sr-Latn-RS" sz="1200" b="1" baseline="0" dirty="0" smtClean="0">
                          <a:solidFill>
                            <a:srgbClr val="000000"/>
                          </a:solidFill>
                          <a:effectLst/>
                        </a:rPr>
                        <a:t> </a:t>
                      </a:r>
                      <a:r>
                        <a:rPr lang="en-US" sz="1200" b="1" dirty="0" smtClean="0">
                          <a:solidFill>
                            <a:srgbClr val="000000"/>
                          </a:solidFill>
                          <a:effectLst/>
                        </a:rPr>
                        <a:t> </a:t>
                      </a:r>
                      <a:r>
                        <a:rPr lang="en-US" sz="1200" b="1" dirty="0">
                          <a:solidFill>
                            <a:srgbClr val="000000"/>
                          </a:solidFill>
                          <a:effectLst/>
                        </a:rPr>
                        <a:t>SE</a:t>
                      </a:r>
                    </a:p>
                  </a:txBody>
                  <a:tcPr marL="42280" marR="42280" marT="42280" marB="42280">
                    <a:lnL>
                      <a:noFill/>
                    </a:lnL>
                    <a:lnR w="7620" cap="flat" cmpd="sng" algn="ctr">
                      <a:solidFill>
                        <a:srgbClr val="B2B2B2"/>
                      </a:solidFill>
                      <a:prstDash val="solid"/>
                      <a:round/>
                      <a:headEnd type="none" w="med" len="med"/>
                      <a:tailEnd type="none" w="med" len="med"/>
                    </a:lnR>
                    <a:lnT>
                      <a:noFill/>
                    </a:lnT>
                    <a:lnB w="7620" cap="flat" cmpd="sng" algn="ctr">
                      <a:solidFill>
                        <a:srgbClr val="9E9E9E"/>
                      </a:solidFill>
                      <a:prstDash val="solid"/>
                      <a:round/>
                      <a:headEnd type="none" w="med" len="med"/>
                      <a:tailEnd type="none" w="med" len="med"/>
                    </a:lnB>
                  </a:tcPr>
                </a:tc>
                <a:tc>
                  <a:txBody>
                    <a:bodyPr/>
                    <a:lstStyle/>
                    <a:p>
                      <a:pPr algn="ctr" fontAlgn="t"/>
                      <a:r>
                        <a:rPr lang="en-US" sz="1200" b="1" dirty="0" smtClean="0">
                          <a:solidFill>
                            <a:srgbClr val="000000"/>
                          </a:solidFill>
                          <a:effectLst/>
                        </a:rPr>
                        <a:t>POINT 1</a:t>
                      </a:r>
                    </a:p>
                    <a:p>
                      <a:pPr algn="ctr" fontAlgn="t"/>
                      <a:endParaRPr lang="en-US" sz="1200" b="1" dirty="0" smtClean="0">
                        <a:solidFill>
                          <a:srgbClr val="000000"/>
                        </a:solidFill>
                        <a:effectLst/>
                      </a:endParaRPr>
                    </a:p>
                    <a:p>
                      <a:pPr algn="ctr" fontAlgn="t"/>
                      <a:endParaRPr lang="en-US" sz="1200" b="1" dirty="0" smtClean="0">
                        <a:solidFill>
                          <a:srgbClr val="000000"/>
                        </a:solidFill>
                        <a:effectLst/>
                      </a:endParaRPr>
                    </a:p>
                    <a:p>
                      <a:pPr algn="ctr" fontAlgn="t"/>
                      <a:r>
                        <a:rPr lang="en-US" sz="1200" b="1" dirty="0" smtClean="0">
                          <a:solidFill>
                            <a:srgbClr val="000000"/>
                          </a:solidFill>
                          <a:effectLst/>
                        </a:rPr>
                        <a:t>THE URGENCY OF THERAPY</a:t>
                      </a:r>
                      <a:endParaRPr lang="en-US" sz="1200" b="1" dirty="0">
                        <a:solidFill>
                          <a:srgbClr val="000000"/>
                        </a:solidFill>
                        <a:effectLst/>
                      </a:endParaRPr>
                    </a:p>
                  </a:txBody>
                  <a:tcPr marL="42280" marR="42280" marT="42280" marB="42280">
                    <a:lnL w="7620" cap="flat" cmpd="sng" algn="ctr">
                      <a:solidFill>
                        <a:srgbClr val="B2B2B2"/>
                      </a:solidFill>
                      <a:prstDash val="solid"/>
                      <a:round/>
                      <a:headEnd type="none" w="med" len="med"/>
                      <a:tailEnd type="none" w="med" len="med"/>
                    </a:lnL>
                    <a:lnR w="7620" cap="flat" cmpd="sng" algn="ctr">
                      <a:solidFill>
                        <a:srgbClr val="B2B2B2"/>
                      </a:solidFill>
                      <a:prstDash val="solid"/>
                      <a:round/>
                      <a:headEnd type="none" w="med" len="med"/>
                      <a:tailEnd type="none" w="med" len="med"/>
                    </a:lnR>
                    <a:lnT>
                      <a:noFill/>
                    </a:lnT>
                    <a:lnB w="7620" cap="flat" cmpd="sng" algn="ctr">
                      <a:solidFill>
                        <a:srgbClr val="9E9E9E"/>
                      </a:solidFill>
                      <a:prstDash val="solid"/>
                      <a:round/>
                      <a:headEnd type="none" w="med" len="med"/>
                      <a:tailEnd type="none" w="med" len="med"/>
                    </a:lnB>
                  </a:tcPr>
                </a:tc>
                <a:tc>
                  <a:txBody>
                    <a:bodyPr/>
                    <a:lstStyle/>
                    <a:p>
                      <a:pPr algn="ctr" fontAlgn="t"/>
                      <a:r>
                        <a:rPr lang="en-US" sz="1200" dirty="0" smtClean="0"/>
                        <a:t>TIME POINT 2 LONG-TERM CONSEQUENCES</a:t>
                      </a:r>
                      <a:endParaRPr lang="en-US" sz="1200" b="1" dirty="0">
                        <a:solidFill>
                          <a:srgbClr val="000000"/>
                        </a:solidFill>
                        <a:effectLst/>
                      </a:endParaRPr>
                    </a:p>
                  </a:txBody>
                  <a:tcPr marL="42280" marR="42280" marT="42280" marB="42280">
                    <a:lnL w="7620" cap="flat" cmpd="sng" algn="ctr">
                      <a:solidFill>
                        <a:srgbClr val="B2B2B2"/>
                      </a:solidFill>
                      <a:prstDash val="solid"/>
                      <a:round/>
                      <a:headEnd type="none" w="med" len="med"/>
                      <a:tailEnd type="none" w="med" len="med"/>
                    </a:lnL>
                    <a:lnR>
                      <a:noFill/>
                    </a:lnR>
                    <a:lnT>
                      <a:noFill/>
                    </a:lnT>
                    <a:lnB w="7620" cap="flat" cmpd="sng" algn="ctr">
                      <a:solidFill>
                        <a:srgbClr val="9E9E9E"/>
                      </a:solidFill>
                      <a:prstDash val="solid"/>
                      <a:round/>
                      <a:headEnd type="none" w="med" len="med"/>
                      <a:tailEnd type="none" w="med" len="med"/>
                    </a:lnB>
                  </a:tcPr>
                </a:tc>
                <a:extLst>
                  <a:ext uri="{0D108BD9-81ED-4DB2-BD59-A6C34878D82A}">
                    <a16:rowId xmlns:a16="http://schemas.microsoft.com/office/drawing/2014/main" val="10000"/>
                  </a:ext>
                </a:extLst>
              </a:tr>
              <a:tr h="285391">
                <a:tc>
                  <a:txBody>
                    <a:bodyPr/>
                    <a:lstStyle/>
                    <a:p>
                      <a:pPr algn="l" fontAlgn="t"/>
                      <a:r>
                        <a:rPr lang="sr-Latn-RS" sz="1200" b="0" dirty="0" smtClean="0">
                          <a:solidFill>
                            <a:schemeClr val="tx1"/>
                          </a:solidFill>
                          <a:effectLst/>
                        </a:rPr>
                        <a:t>CONVULSIVE SE</a:t>
                      </a:r>
                      <a:endParaRPr lang="en-US" sz="1200" b="0" dirty="0">
                        <a:solidFill>
                          <a:schemeClr val="tx1"/>
                        </a:solidFill>
                        <a:effectLst/>
                      </a:endParaRPr>
                    </a:p>
                  </a:txBody>
                  <a:tcPr marL="63420" marR="63420" marT="63420" marB="31710">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tcPr>
                </a:tc>
                <a:tc>
                  <a:txBody>
                    <a:bodyPr/>
                    <a:lstStyle/>
                    <a:p>
                      <a:pPr algn="ctr" fontAlgn="t"/>
                      <a:r>
                        <a:rPr lang="en-US" sz="1200" b="0" dirty="0">
                          <a:solidFill>
                            <a:schemeClr val="tx1"/>
                          </a:solidFill>
                          <a:effectLst/>
                        </a:rPr>
                        <a:t>5 min</a:t>
                      </a:r>
                    </a:p>
                  </a:txBody>
                  <a:tcPr marL="63420" marR="63420" marT="63420" marB="31710">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tcPr>
                </a:tc>
                <a:tc>
                  <a:txBody>
                    <a:bodyPr/>
                    <a:lstStyle/>
                    <a:p>
                      <a:pPr algn="ctr" fontAlgn="t"/>
                      <a:r>
                        <a:rPr lang="en-US" sz="1200" b="0" dirty="0">
                          <a:solidFill>
                            <a:schemeClr val="tx1"/>
                          </a:solidFill>
                          <a:effectLst/>
                        </a:rPr>
                        <a:t>30 min</a:t>
                      </a:r>
                    </a:p>
                  </a:txBody>
                  <a:tcPr marL="63420" marR="63420" marT="63420" marB="31710">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tcPr>
                </a:tc>
                <a:extLst>
                  <a:ext uri="{0D108BD9-81ED-4DB2-BD59-A6C34878D82A}">
                    <a16:rowId xmlns:a16="http://schemas.microsoft.com/office/drawing/2014/main" val="10001"/>
                  </a:ext>
                </a:extLst>
              </a:tr>
              <a:tr h="665912">
                <a:tc>
                  <a:txBody>
                    <a:bodyPr/>
                    <a:lstStyle/>
                    <a:p>
                      <a:pPr algn="l" fontAlgn="t"/>
                      <a:r>
                        <a:rPr lang="en-US" sz="1200" b="0" dirty="0" smtClean="0">
                          <a:solidFill>
                            <a:schemeClr val="tx1"/>
                          </a:solidFill>
                          <a:effectLst/>
                        </a:rPr>
                        <a:t>FOCAL STATUS WITH DISTURBED CONSCIOUSNESS</a:t>
                      </a:r>
                      <a:endParaRPr lang="en-US" sz="1200" b="0" dirty="0">
                        <a:solidFill>
                          <a:schemeClr val="tx1"/>
                        </a:solidFill>
                        <a:effectLst/>
                      </a:endParaRPr>
                    </a:p>
                  </a:txBody>
                  <a:tcPr marL="63420" marR="63420" marT="63420" marB="31710">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tcPr>
                </a:tc>
                <a:tc>
                  <a:txBody>
                    <a:bodyPr/>
                    <a:lstStyle/>
                    <a:p>
                      <a:pPr algn="ctr" fontAlgn="t"/>
                      <a:r>
                        <a:rPr lang="en-US" sz="1200" b="0" dirty="0">
                          <a:solidFill>
                            <a:schemeClr val="tx1"/>
                          </a:solidFill>
                          <a:effectLst/>
                        </a:rPr>
                        <a:t>10 min</a:t>
                      </a:r>
                    </a:p>
                  </a:txBody>
                  <a:tcPr marL="63420" marR="63420" marT="63420" marB="31710">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tcPr>
                </a:tc>
                <a:tc>
                  <a:txBody>
                    <a:bodyPr/>
                    <a:lstStyle/>
                    <a:p>
                      <a:pPr algn="ctr" fontAlgn="t"/>
                      <a:r>
                        <a:rPr lang="en-US" sz="1200" b="0" dirty="0">
                          <a:solidFill>
                            <a:schemeClr val="tx1"/>
                          </a:solidFill>
                          <a:effectLst/>
                        </a:rPr>
                        <a:t>&gt;60 min</a:t>
                      </a:r>
                    </a:p>
                  </a:txBody>
                  <a:tcPr marL="63420" marR="63420" marT="63420" marB="31710">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tcPr>
                </a:tc>
                <a:extLst>
                  <a:ext uri="{0D108BD9-81ED-4DB2-BD59-A6C34878D82A}">
                    <a16:rowId xmlns:a16="http://schemas.microsoft.com/office/drawing/2014/main" val="10002"/>
                  </a:ext>
                </a:extLst>
              </a:tr>
              <a:tr h="507362">
                <a:tc>
                  <a:txBody>
                    <a:bodyPr/>
                    <a:lstStyle/>
                    <a:p>
                      <a:pPr algn="l" fontAlgn="t"/>
                      <a:r>
                        <a:rPr lang="en-US" sz="1200" b="0" dirty="0">
                          <a:solidFill>
                            <a:schemeClr val="tx1"/>
                          </a:solidFill>
                          <a:effectLst/>
                        </a:rPr>
                        <a:t>Absence </a:t>
                      </a:r>
                      <a:r>
                        <a:rPr lang="sr-Latn-RS" sz="1200" b="0" dirty="0" smtClean="0">
                          <a:solidFill>
                            <a:schemeClr val="tx1"/>
                          </a:solidFill>
                          <a:effectLst/>
                        </a:rPr>
                        <a:t>SE</a:t>
                      </a:r>
                      <a:endParaRPr lang="en-US" sz="1200" b="0" dirty="0">
                        <a:solidFill>
                          <a:schemeClr val="tx1"/>
                        </a:solidFill>
                        <a:effectLst/>
                      </a:endParaRPr>
                    </a:p>
                  </a:txBody>
                  <a:tcPr marL="63420" marR="63420" marT="63420" marB="63420">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tcPr>
                </a:tc>
                <a:tc>
                  <a:txBody>
                    <a:bodyPr/>
                    <a:lstStyle/>
                    <a:p>
                      <a:pPr algn="ctr" fontAlgn="t"/>
                      <a:r>
                        <a:rPr lang="en-US" sz="1200" b="0" dirty="0">
                          <a:solidFill>
                            <a:schemeClr val="tx1"/>
                          </a:solidFill>
                          <a:effectLst/>
                        </a:rPr>
                        <a:t>10–15 min</a:t>
                      </a:r>
                      <a:r>
                        <a:rPr lang="en-US" sz="1200" b="0" u="none" strike="noStrike" dirty="0">
                          <a:solidFill>
                            <a:schemeClr val="tx1"/>
                          </a:solidFill>
                          <a:effectLst/>
                          <a:hlinkClick r:id="rId2" tooltip="Link to note"/>
                        </a:rPr>
                        <a:t>a</a:t>
                      </a:r>
                      <a:endParaRPr lang="en-US" sz="1200" b="0" dirty="0">
                        <a:solidFill>
                          <a:schemeClr val="tx1"/>
                        </a:solidFill>
                        <a:effectLst/>
                      </a:endParaRPr>
                    </a:p>
                  </a:txBody>
                  <a:tcPr marL="63420" marR="63420" marT="63420" marB="63420">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tcPr>
                </a:tc>
                <a:tc>
                  <a:txBody>
                    <a:bodyPr/>
                    <a:lstStyle/>
                    <a:p>
                      <a:pPr algn="ctr" fontAlgn="t"/>
                      <a:r>
                        <a:rPr lang="en-US" sz="1200" b="0" dirty="0" smtClean="0">
                          <a:solidFill>
                            <a:schemeClr val="tx1"/>
                          </a:solidFill>
                          <a:effectLst/>
                        </a:rPr>
                        <a:t>UNKNOWN</a:t>
                      </a:r>
                      <a:endParaRPr lang="en-US" sz="1200" b="0" dirty="0">
                        <a:solidFill>
                          <a:schemeClr val="tx1"/>
                        </a:solidFill>
                        <a:effectLst/>
                      </a:endParaRPr>
                    </a:p>
                  </a:txBody>
                  <a:tcPr marL="63420" marR="63420" marT="63420" marB="63420">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Date Placeholder 3"/>
          <p:cNvSpPr>
            <a:spLocks noGrp="1"/>
          </p:cNvSpPr>
          <p:nvPr>
            <p:ph type="dt" sz="half" idx="10"/>
          </p:nvPr>
        </p:nvSpPr>
        <p:spPr/>
        <p:txBody>
          <a:bodyPr/>
          <a:lstStyle/>
          <a:p>
            <a:fld id="{8E164D8C-F0B9-4D4E-A1D5-5D18A73CF9B3}" type="datetime5">
              <a:rPr lang="en-US" smtClean="0"/>
              <a:t>16-Apr-25</a:t>
            </a:fld>
            <a:endParaRPr lang="en-US"/>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14</a:t>
            </a:fld>
            <a:endParaRPr lang="en-US"/>
          </a:p>
        </p:txBody>
      </p:sp>
    </p:spTree>
    <p:extLst>
      <p:ext uri="{BB962C8B-B14F-4D97-AF65-F5344CB8AC3E}">
        <p14:creationId xmlns:p14="http://schemas.microsoft.com/office/powerpoint/2010/main" val="38126547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principles of treatment </a:t>
            </a:r>
            <a:r>
              <a:rPr lang="sr-Latn-RS" dirty="0" smtClean="0"/>
              <a:t/>
            </a:r>
            <a:br>
              <a:rPr lang="sr-Latn-RS" dirty="0" smtClean="0"/>
            </a:br>
            <a:r>
              <a:rPr lang="en-US" dirty="0" smtClean="0"/>
              <a:t>of </a:t>
            </a:r>
            <a:r>
              <a:rPr lang="en-US" dirty="0"/>
              <a:t>STATUS EPILEPTICUS</a:t>
            </a:r>
            <a:endParaRPr lang="en-US" dirty="0"/>
          </a:p>
        </p:txBody>
      </p:sp>
      <p:sp>
        <p:nvSpPr>
          <p:cNvPr id="3" name="Content Placeholder 2"/>
          <p:cNvSpPr>
            <a:spLocks noGrp="1"/>
          </p:cNvSpPr>
          <p:nvPr>
            <p:ph idx="1"/>
          </p:nvPr>
        </p:nvSpPr>
        <p:spPr/>
        <p:txBody>
          <a:bodyPr>
            <a:normAutofit fontScale="92500" lnSpcReduction="10000"/>
          </a:bodyPr>
          <a:lstStyle/>
          <a:p>
            <a:r>
              <a:rPr lang="en-US" b="1" dirty="0"/>
              <a:t>THE FIRST PRINCIPLE OF RATIONAL STATE THERAPY </a:t>
            </a:r>
            <a:r>
              <a:rPr lang="en-US" dirty="0"/>
              <a:t>implies that a certain clinical diagnosis of the status has been established (</a:t>
            </a:r>
            <a:r>
              <a:rPr lang="en-US" dirty="0" err="1"/>
              <a:t>DeLorenzo</a:t>
            </a:r>
            <a:r>
              <a:rPr lang="en-US" dirty="0"/>
              <a:t>, 1996). </a:t>
            </a:r>
          </a:p>
          <a:p>
            <a:r>
              <a:rPr lang="en-US" dirty="0"/>
              <a:t>For this purpose, it is necessary that there are reliable data on the duration of convulsions for 5 </a:t>
            </a:r>
            <a:r>
              <a:rPr lang="en-US" dirty="0" err="1"/>
              <a:t>ie</a:t>
            </a:r>
            <a:r>
              <a:rPr lang="en-US" dirty="0"/>
              <a:t> 30 or more minutes before admission or that a competent person (ideally - the prescribing doctor) observes at least 2 attacks between which the patient does not fully recover.</a:t>
            </a:r>
          </a:p>
          <a:p>
            <a:r>
              <a:rPr lang="en-US" dirty="0"/>
              <a:t> If the diagnosis is unreliable before applying the therapy, it is preferable to perform an EEG examination immediately (Delgado-</a:t>
            </a:r>
            <a:r>
              <a:rPr lang="en-US" dirty="0" err="1"/>
              <a:t>Escueta</a:t>
            </a:r>
            <a:r>
              <a:rPr lang="en-US" dirty="0"/>
              <a:t>, 1990; </a:t>
            </a:r>
            <a:r>
              <a:rPr lang="en-US" dirty="0" err="1"/>
              <a:t>Aminoff</a:t>
            </a:r>
            <a:r>
              <a:rPr lang="en-US" dirty="0"/>
              <a:t>, 2008). </a:t>
            </a:r>
          </a:p>
          <a:p>
            <a:r>
              <a:rPr lang="en-US" dirty="0"/>
              <a:t>The benefit of an emergency EEG is obvious if ictal </a:t>
            </a:r>
            <a:r>
              <a:rPr lang="en-US" dirty="0" err="1"/>
              <a:t>epileptiform</a:t>
            </a:r>
            <a:r>
              <a:rPr lang="en-US" dirty="0"/>
              <a:t> activity is registered in the absence of a clinical correlate, thereby confirming the diagnosis of </a:t>
            </a:r>
            <a:r>
              <a:rPr lang="en-US" dirty="0" err="1"/>
              <a:t>nonconvulsive</a:t>
            </a:r>
            <a:r>
              <a:rPr lang="en-US" dirty="0"/>
              <a:t> (</a:t>
            </a:r>
            <a:r>
              <a:rPr lang="en-US" dirty="0" err="1"/>
              <a:t>Granner</a:t>
            </a:r>
            <a:r>
              <a:rPr lang="en-US" dirty="0"/>
              <a:t>, 1994) or attenuated status (</a:t>
            </a:r>
            <a:r>
              <a:rPr lang="en-US" dirty="0" err="1"/>
              <a:t>Treiman</a:t>
            </a:r>
            <a:r>
              <a:rPr lang="en-US" dirty="0"/>
              <a:t>, 2010). </a:t>
            </a:r>
          </a:p>
          <a:p>
            <a:r>
              <a:rPr lang="en-US" dirty="0"/>
              <a:t>The benefit of EEG is small if no ictal </a:t>
            </a:r>
            <a:r>
              <a:rPr lang="en-US" dirty="0" err="1"/>
              <a:t>epileptiform</a:t>
            </a:r>
            <a:r>
              <a:rPr lang="en-US" dirty="0"/>
              <a:t> activity is registered at the very moment of recording, because this does not always mean that the status has definitely been terminated</a:t>
            </a:r>
            <a:endParaRPr lang="en-US" dirty="0"/>
          </a:p>
        </p:txBody>
      </p:sp>
      <p:sp>
        <p:nvSpPr>
          <p:cNvPr id="4" name="Date Placeholder 3"/>
          <p:cNvSpPr>
            <a:spLocks noGrp="1"/>
          </p:cNvSpPr>
          <p:nvPr>
            <p:ph type="dt" sz="half" idx="10"/>
          </p:nvPr>
        </p:nvSpPr>
        <p:spPr/>
        <p:txBody>
          <a:bodyPr/>
          <a:lstStyle/>
          <a:p>
            <a:fld id="{EE09BE35-FD0B-4CFA-959E-88EEC269BCBC}" type="datetime5">
              <a:rPr lang="en-US" smtClean="0"/>
              <a:t>16-Apr-25</a:t>
            </a:fld>
            <a:endParaRPr lang="en-US"/>
          </a:p>
        </p:txBody>
      </p:sp>
      <p:sp>
        <p:nvSpPr>
          <p:cNvPr id="5" name="Footer Placeholder 4"/>
          <p:cNvSpPr>
            <a:spLocks noGrp="1"/>
          </p:cNvSpPr>
          <p:nvPr>
            <p:ph type="ftr" sz="quarter" idx="11"/>
          </p:nvPr>
        </p:nvSpPr>
        <p:spPr/>
        <p:txBody>
          <a:bodyPr/>
          <a:lstStyle/>
          <a:p>
            <a:r>
              <a:rPr lang="en-US" dirty="0" smtClean="0"/>
              <a:t>TERAPIJA EPILEPTIČKOG STATUSA</a:t>
            </a:r>
            <a:endParaRPr lang="en-US" dirty="0"/>
          </a:p>
        </p:txBody>
      </p:sp>
      <p:sp>
        <p:nvSpPr>
          <p:cNvPr id="6" name="Slide Number Placeholder 5"/>
          <p:cNvSpPr>
            <a:spLocks noGrp="1"/>
          </p:cNvSpPr>
          <p:nvPr>
            <p:ph type="sldNum" sz="quarter" idx="12"/>
          </p:nvPr>
        </p:nvSpPr>
        <p:spPr/>
        <p:txBody>
          <a:bodyPr/>
          <a:lstStyle/>
          <a:p>
            <a:fld id="{487D6195-76A2-4FD1-824F-9A6F7304FD73}" type="slidenum">
              <a:rPr lang="en-US" smtClean="0"/>
              <a:pPr/>
              <a:t>15</a:t>
            </a:fld>
            <a:endParaRPr lang="en-US"/>
          </a:p>
        </p:txBody>
      </p:sp>
    </p:spTree>
    <p:extLst>
      <p:ext uri="{BB962C8B-B14F-4D97-AF65-F5344CB8AC3E}">
        <p14:creationId xmlns:p14="http://schemas.microsoft.com/office/powerpoint/2010/main" val="37396201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a:t>P</a:t>
            </a:r>
            <a:r>
              <a:rPr lang="en-US" dirty="0" err="1" smtClean="0"/>
              <a:t>rinciples</a:t>
            </a:r>
            <a:r>
              <a:rPr lang="en-US" dirty="0" smtClean="0"/>
              <a:t> </a:t>
            </a:r>
            <a:r>
              <a:rPr lang="en-US" dirty="0"/>
              <a:t>of treatment </a:t>
            </a:r>
            <a:r>
              <a:rPr lang="sr-Latn-RS" dirty="0"/>
              <a:t/>
            </a:r>
            <a:br>
              <a:rPr lang="sr-Latn-RS" dirty="0"/>
            </a:br>
            <a:r>
              <a:rPr lang="en-US" dirty="0"/>
              <a:t>of STATUS EPILEPTICUS</a:t>
            </a:r>
            <a:endParaRPr lang="en-US" dirty="0"/>
          </a:p>
        </p:txBody>
      </p:sp>
      <p:sp>
        <p:nvSpPr>
          <p:cNvPr id="3" name="Content Placeholder 2"/>
          <p:cNvSpPr>
            <a:spLocks noGrp="1"/>
          </p:cNvSpPr>
          <p:nvPr>
            <p:ph idx="1"/>
          </p:nvPr>
        </p:nvSpPr>
        <p:spPr/>
        <p:txBody>
          <a:bodyPr>
            <a:normAutofit/>
          </a:bodyPr>
          <a:lstStyle/>
          <a:p>
            <a:endParaRPr lang="sr-Latn-RS" dirty="0" smtClean="0"/>
          </a:p>
          <a:p>
            <a:r>
              <a:rPr lang="en-US" b="1" dirty="0"/>
              <a:t>THE SECOND PRINCIPLE OF RATIONAL THERAPY </a:t>
            </a:r>
            <a:r>
              <a:rPr lang="en-US" dirty="0"/>
              <a:t>implies that urgent treatment and correction of all immediate provocation factors of the status are necessary. </a:t>
            </a:r>
          </a:p>
          <a:p>
            <a:r>
              <a:rPr lang="en-US" dirty="0"/>
              <a:t>If it is an initial episode of the status, it is necessary to search for acute symptomatic brain lesions such as acute infarction, meningitis, encephalitis, injury, abscess or rapidly growing brain tumor. </a:t>
            </a:r>
          </a:p>
          <a:p>
            <a:r>
              <a:rPr lang="en-US" dirty="0"/>
              <a:t>If they are excluded, it is necessary to consider rarer causes of the status such as metabolic and electrolyte disorders, consequences of old brain injuries, old meningitis or encephalitis, etc.</a:t>
            </a:r>
            <a:endParaRPr lang="en-US" dirty="0"/>
          </a:p>
        </p:txBody>
      </p:sp>
      <p:sp>
        <p:nvSpPr>
          <p:cNvPr id="4" name="Date Placeholder 3"/>
          <p:cNvSpPr>
            <a:spLocks noGrp="1"/>
          </p:cNvSpPr>
          <p:nvPr>
            <p:ph type="dt" sz="half" idx="10"/>
          </p:nvPr>
        </p:nvSpPr>
        <p:spPr/>
        <p:txBody>
          <a:bodyPr/>
          <a:lstStyle/>
          <a:p>
            <a:fld id="{EE09BE35-FD0B-4CFA-959E-88EEC269BCBC}" type="datetime5">
              <a:rPr lang="en-US" smtClean="0"/>
              <a:t>16-Apr-25</a:t>
            </a:fld>
            <a:endParaRPr lang="en-US" dirty="0"/>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16</a:t>
            </a:fld>
            <a:endParaRPr lang="en-US"/>
          </a:p>
        </p:txBody>
      </p:sp>
    </p:spTree>
    <p:extLst>
      <p:ext uri="{BB962C8B-B14F-4D97-AF65-F5344CB8AC3E}">
        <p14:creationId xmlns:p14="http://schemas.microsoft.com/office/powerpoint/2010/main" val="35929106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Latn-RS" dirty="0" smtClean="0"/>
              <a:t>P</a:t>
            </a:r>
            <a:r>
              <a:rPr lang="en-US" dirty="0" err="1" smtClean="0"/>
              <a:t>rinciples</a:t>
            </a:r>
            <a:r>
              <a:rPr lang="en-US" dirty="0" smtClean="0"/>
              <a:t> </a:t>
            </a:r>
            <a:r>
              <a:rPr lang="en-US" dirty="0"/>
              <a:t>of treatment </a:t>
            </a:r>
            <a:r>
              <a:rPr lang="sr-Latn-RS" dirty="0"/>
              <a:t/>
            </a:r>
            <a:br>
              <a:rPr lang="sr-Latn-RS" dirty="0"/>
            </a:br>
            <a:r>
              <a:rPr lang="en-US" dirty="0"/>
              <a:t>of STATUS EPILEPTICUS</a:t>
            </a:r>
            <a:endParaRPr lang="en-US" dirty="0"/>
          </a:p>
        </p:txBody>
      </p:sp>
      <p:sp>
        <p:nvSpPr>
          <p:cNvPr id="3" name="Content Placeholder 2"/>
          <p:cNvSpPr>
            <a:spLocks noGrp="1"/>
          </p:cNvSpPr>
          <p:nvPr>
            <p:ph idx="1"/>
          </p:nvPr>
        </p:nvSpPr>
        <p:spPr/>
        <p:txBody>
          <a:bodyPr>
            <a:normAutofit/>
          </a:bodyPr>
          <a:lstStyle/>
          <a:p>
            <a:r>
              <a:rPr lang="en-US" b="1" dirty="0"/>
              <a:t>THE THIRD PRINCIPLE OF RATIONAL STATUS THERAPY </a:t>
            </a:r>
            <a:r>
              <a:rPr lang="en-US" dirty="0"/>
              <a:t>implies that the status should be terminated as soon as possible. </a:t>
            </a:r>
          </a:p>
          <a:p>
            <a:r>
              <a:rPr lang="en-US" dirty="0"/>
              <a:t>As a guide, it is assumed that the status should be terminated within 30 minutes at the latest, since this is the time after which, even in a small number of patients, the stage of compensation of systemic disorders is replaced by a period of decompensation, which is associated with an unfavorable patient outcome (</a:t>
            </a:r>
            <a:r>
              <a:rPr lang="en-US" dirty="0" err="1"/>
              <a:t>Kreisman</a:t>
            </a:r>
            <a:r>
              <a:rPr lang="en-US" dirty="0"/>
              <a:t>, 1983; Walton, 2013). </a:t>
            </a:r>
          </a:p>
          <a:p>
            <a:r>
              <a:rPr lang="en-US" dirty="0"/>
              <a:t>In addition, there is a potential detrimental effect of prolonged epileptic electrochemical hyperactivity of neurons on their survival, with possible irreversible damage to sensitive brain structures (Cole, 2000; Fountain, 2016).</a:t>
            </a:r>
            <a:endParaRPr lang="en-US" dirty="0"/>
          </a:p>
        </p:txBody>
      </p:sp>
      <p:sp>
        <p:nvSpPr>
          <p:cNvPr id="4" name="Date Placeholder 3"/>
          <p:cNvSpPr>
            <a:spLocks noGrp="1"/>
          </p:cNvSpPr>
          <p:nvPr>
            <p:ph type="dt" sz="half" idx="10"/>
          </p:nvPr>
        </p:nvSpPr>
        <p:spPr/>
        <p:txBody>
          <a:bodyPr/>
          <a:lstStyle/>
          <a:p>
            <a:fld id="{EE09BE35-FD0B-4CFA-959E-88EEC269BCBC}" type="datetime5">
              <a:rPr lang="en-US" smtClean="0"/>
              <a:t>16-Apr-25</a:t>
            </a:fld>
            <a:endParaRPr lang="en-US" dirty="0"/>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17</a:t>
            </a:fld>
            <a:endParaRPr lang="en-US"/>
          </a:p>
        </p:txBody>
      </p:sp>
    </p:spTree>
    <p:extLst>
      <p:ext uri="{BB962C8B-B14F-4D97-AF65-F5344CB8AC3E}">
        <p14:creationId xmlns:p14="http://schemas.microsoft.com/office/powerpoint/2010/main" val="27491578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7979" y="297986"/>
            <a:ext cx="9784080" cy="1508760"/>
          </a:xfrm>
        </p:spPr>
        <p:txBody>
          <a:bodyPr/>
          <a:lstStyle/>
          <a:p>
            <a:r>
              <a:rPr lang="en-US" dirty="0"/>
              <a:t>An ideal </a:t>
            </a:r>
            <a:r>
              <a:rPr lang="sr-Latn-RS" dirty="0" smtClean="0"/>
              <a:t>medicine</a:t>
            </a:r>
            <a:r>
              <a:rPr lang="en-US" dirty="0" smtClean="0"/>
              <a:t> </a:t>
            </a:r>
            <a:r>
              <a:rPr lang="en-US" dirty="0"/>
              <a:t>for stopping status epilepticus</a:t>
            </a:r>
            <a:endParaRPr lang="en-US" dirty="0"/>
          </a:p>
        </p:txBody>
      </p:sp>
      <p:sp>
        <p:nvSpPr>
          <p:cNvPr id="3" name="Content Placeholder 2"/>
          <p:cNvSpPr>
            <a:spLocks noGrp="1"/>
          </p:cNvSpPr>
          <p:nvPr>
            <p:ph idx="1"/>
          </p:nvPr>
        </p:nvSpPr>
        <p:spPr/>
        <p:txBody>
          <a:bodyPr>
            <a:normAutofit fontScale="92500" lnSpcReduction="10000"/>
          </a:bodyPr>
          <a:lstStyle/>
          <a:p>
            <a:r>
              <a:rPr lang="en-US" dirty="0"/>
              <a:t>1) great therapeutic effect against all status types;</a:t>
            </a:r>
          </a:p>
          <a:p>
            <a:r>
              <a:rPr lang="en-US" dirty="0"/>
              <a:t> 2) form for intravenous administration;</a:t>
            </a:r>
          </a:p>
          <a:p>
            <a:r>
              <a:rPr lang="en-US" dirty="0"/>
              <a:t> 3) high strength, so that a small total amount (by volume) can be applied quickly, in a load dose;</a:t>
            </a:r>
          </a:p>
          <a:p>
            <a:r>
              <a:rPr lang="en-US" dirty="0"/>
              <a:t> 4) high safety (absence of cardio-respiratory depression, depression of the state of consciousness and other side effects);</a:t>
            </a:r>
          </a:p>
          <a:p>
            <a:r>
              <a:rPr lang="en-US" dirty="0"/>
              <a:t> 5) rapid penetration into the CNS;</a:t>
            </a:r>
          </a:p>
          <a:p>
            <a:r>
              <a:rPr lang="en-US" dirty="0"/>
              <a:t>6) short distribution half-life with no redistribution;</a:t>
            </a:r>
          </a:p>
          <a:p>
            <a:r>
              <a:rPr lang="en-US" dirty="0"/>
              <a:t> 7) a relatively short half-life of elimination that prevents accumulation of the drug; </a:t>
            </a:r>
          </a:p>
          <a:p>
            <a:r>
              <a:rPr lang="en-US" dirty="0"/>
              <a:t> 8) effectiveness in oral form for continuation of chronic antiepileptic therapy. </a:t>
            </a:r>
          </a:p>
          <a:p>
            <a:r>
              <a:rPr lang="en-US" dirty="0"/>
              <a:t>In other words, the drug that would be given to treat the status must be the most effective for its termination with a wide therapeutic range and a low degree of side effects.</a:t>
            </a:r>
            <a:endParaRPr lang="en-US" dirty="0"/>
          </a:p>
        </p:txBody>
      </p:sp>
      <p:sp>
        <p:nvSpPr>
          <p:cNvPr id="4" name="Date Placeholder 3"/>
          <p:cNvSpPr>
            <a:spLocks noGrp="1"/>
          </p:cNvSpPr>
          <p:nvPr>
            <p:ph type="dt" sz="half" idx="10"/>
          </p:nvPr>
        </p:nvSpPr>
        <p:spPr/>
        <p:txBody>
          <a:bodyPr/>
          <a:lstStyle/>
          <a:p>
            <a:fld id="{EE09BE35-FD0B-4CFA-959E-88EEC269BCBC}" type="datetime5">
              <a:rPr lang="en-US" smtClean="0"/>
              <a:t>16-Apr-25</a:t>
            </a:fld>
            <a:endParaRPr lang="en-US"/>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18</a:t>
            </a:fld>
            <a:endParaRPr lang="en-US"/>
          </a:p>
        </p:txBody>
      </p:sp>
    </p:spTree>
    <p:extLst>
      <p:ext uri="{BB962C8B-B14F-4D97-AF65-F5344CB8AC3E}">
        <p14:creationId xmlns:p14="http://schemas.microsoft.com/office/powerpoint/2010/main" val="38295042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dirty="0"/>
              <a:t>INTRAVENOUS LOAD DOSE</a:t>
            </a:r>
            <a:endParaRPr lang="en-US" dirty="0"/>
          </a:p>
        </p:txBody>
      </p:sp>
      <p:sp>
        <p:nvSpPr>
          <p:cNvPr id="3" name="Content Placeholder 2"/>
          <p:cNvSpPr>
            <a:spLocks noGrp="1"/>
          </p:cNvSpPr>
          <p:nvPr>
            <p:ph idx="1"/>
          </p:nvPr>
        </p:nvSpPr>
        <p:spPr/>
        <p:txBody>
          <a:bodyPr>
            <a:normAutofit fontScale="92500" lnSpcReduction="20000"/>
          </a:bodyPr>
          <a:lstStyle/>
          <a:p>
            <a:r>
              <a:rPr lang="en-US" dirty="0"/>
              <a:t>In order for the ideal medicine to be fully effective, it is best to apply it at the very beginning of the status. However, the ideal drug must show full effectiveness even if administered at any time after many hours spent in convulsions</a:t>
            </a:r>
          </a:p>
          <a:p>
            <a:r>
              <a:rPr lang="en-US" dirty="0"/>
              <a:t>The method of administration of an antiepileptic drug to terminate epileptic status is characteristic (</a:t>
            </a:r>
            <a:r>
              <a:rPr lang="en-US" dirty="0" err="1"/>
              <a:t>Treiman</a:t>
            </a:r>
            <a:r>
              <a:rPr lang="en-US" dirty="0"/>
              <a:t>, 1983; Rey, 1999). In order for the drug to be effective, it must be administered:</a:t>
            </a:r>
          </a:p>
          <a:p>
            <a:r>
              <a:rPr lang="en-US" dirty="0"/>
              <a:t> 1) exclusively intravenously; 2) in a sufficiently large dose; and 3) fast enough. </a:t>
            </a:r>
          </a:p>
          <a:p>
            <a:r>
              <a:rPr lang="en-US" dirty="0"/>
              <a:t>The combination of intravenous administration of a large enough dose, at a high enough rate is called an </a:t>
            </a:r>
            <a:r>
              <a:rPr lang="en-US" b="1" dirty="0"/>
              <a:t>INTRAVENOUS LOADING DOSE </a:t>
            </a:r>
            <a:r>
              <a:rPr lang="en-US" dirty="0"/>
              <a:t>drug for the treatment of status epilepticus. </a:t>
            </a:r>
          </a:p>
          <a:p>
            <a:r>
              <a:rPr lang="en-US" dirty="0"/>
              <a:t>The purpose of the loading dose is to achieve high and therapeutically effective concentrations of the drug in the plasma and brain in a very short period of time, to saturate the elimination mechanisms and establish stable pharmacokinetics at the level of maintaining the therapeutically effective concentration of the drug in the plasma. </a:t>
            </a:r>
          </a:p>
          <a:p>
            <a:r>
              <a:rPr lang="en-US" dirty="0"/>
              <a:t>Therapy can then be continued with an average maintenance dose of the antiepileptic drug</a:t>
            </a:r>
            <a:endParaRPr lang="en-US" dirty="0"/>
          </a:p>
        </p:txBody>
      </p:sp>
      <p:sp>
        <p:nvSpPr>
          <p:cNvPr id="4" name="Date Placeholder 3"/>
          <p:cNvSpPr>
            <a:spLocks noGrp="1"/>
          </p:cNvSpPr>
          <p:nvPr>
            <p:ph type="dt" sz="half" idx="10"/>
          </p:nvPr>
        </p:nvSpPr>
        <p:spPr/>
        <p:txBody>
          <a:bodyPr/>
          <a:lstStyle/>
          <a:p>
            <a:fld id="{EE09BE35-FD0B-4CFA-959E-88EEC269BCBC}" type="datetime5">
              <a:rPr lang="en-US" smtClean="0"/>
              <a:t>16-Apr-25</a:t>
            </a:fld>
            <a:endParaRPr lang="en-US"/>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19</a:t>
            </a:fld>
            <a:endParaRPr lang="en-US"/>
          </a:p>
        </p:txBody>
      </p:sp>
    </p:spTree>
    <p:extLst>
      <p:ext uri="{BB962C8B-B14F-4D97-AF65-F5344CB8AC3E}">
        <p14:creationId xmlns:p14="http://schemas.microsoft.com/office/powerpoint/2010/main" val="32320568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RS"/>
          </a:p>
        </p:txBody>
      </p:sp>
      <p:pic>
        <p:nvPicPr>
          <p:cNvPr id="4" name="Content Placeholder 3"/>
          <p:cNvPicPr>
            <a:picLocks noGrp="1" noChangeAspect="1"/>
          </p:cNvPicPr>
          <p:nvPr>
            <p:ph idx="1"/>
          </p:nvPr>
        </p:nvPicPr>
        <p:blipFill>
          <a:blip r:embed="rId2"/>
          <a:stretch>
            <a:fillRect/>
          </a:stretch>
        </p:blipFill>
        <p:spPr>
          <a:xfrm>
            <a:off x="0" y="0"/>
            <a:ext cx="12191999" cy="6858000"/>
          </a:xfrm>
          <a:prstGeom prst="rect">
            <a:avLst/>
          </a:prstGeom>
        </p:spPr>
      </p:pic>
    </p:spTree>
    <p:extLst>
      <p:ext uri="{BB962C8B-B14F-4D97-AF65-F5344CB8AC3E}">
        <p14:creationId xmlns:p14="http://schemas.microsoft.com/office/powerpoint/2010/main" val="36708247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9149" y="887857"/>
            <a:ext cx="8988645" cy="1508760"/>
          </a:xfrm>
        </p:spPr>
        <p:txBody>
          <a:bodyPr>
            <a:normAutofit fontScale="90000"/>
          </a:bodyPr>
          <a:lstStyle/>
          <a:p>
            <a:pPr algn="ctr"/>
            <a:r>
              <a:rPr lang="sr-Latn-RS" dirty="0"/>
              <a:t>INTRAVENOUS PHENOBARBITONE LOAD DOSE</a:t>
            </a:r>
            <a:endParaRPr lang="en-US" dirty="0"/>
          </a:p>
        </p:txBody>
      </p:sp>
      <p:sp>
        <p:nvSpPr>
          <p:cNvPr id="3" name="Content Placeholder 2"/>
          <p:cNvSpPr>
            <a:spLocks noGrp="1"/>
          </p:cNvSpPr>
          <p:nvPr>
            <p:ph idx="1"/>
          </p:nvPr>
        </p:nvSpPr>
        <p:spPr/>
        <p:txBody>
          <a:bodyPr/>
          <a:lstStyle/>
          <a:p>
            <a:endParaRPr lang="sr-Latn-RS" dirty="0" smtClean="0">
              <a:solidFill>
                <a:schemeClr val="bg1"/>
              </a:solidFill>
            </a:endParaRPr>
          </a:p>
          <a:p>
            <a:endParaRPr lang="sr-Latn-RS" dirty="0">
              <a:solidFill>
                <a:schemeClr val="bg1"/>
              </a:solidFill>
            </a:endParaRPr>
          </a:p>
          <a:p>
            <a:r>
              <a:rPr lang="sr-Latn-RS" dirty="0"/>
              <a:t>1. INTRAVENOUS ROUTE</a:t>
            </a:r>
          </a:p>
          <a:p>
            <a:r>
              <a:rPr lang="sr-Latn-RS" dirty="0"/>
              <a:t>2. IN SUFFICIENT DOSE</a:t>
            </a:r>
          </a:p>
          <a:p>
            <a:r>
              <a:rPr lang="sr-Latn-RS" dirty="0"/>
              <a:t>3. FAST ENOUGH</a:t>
            </a:r>
            <a:endParaRPr lang="en-US" dirty="0"/>
          </a:p>
        </p:txBody>
      </p:sp>
      <p:sp>
        <p:nvSpPr>
          <p:cNvPr id="4" name="Date Placeholder 3"/>
          <p:cNvSpPr>
            <a:spLocks noGrp="1"/>
          </p:cNvSpPr>
          <p:nvPr>
            <p:ph type="dt" sz="half" idx="10"/>
          </p:nvPr>
        </p:nvSpPr>
        <p:spPr/>
        <p:txBody>
          <a:bodyPr/>
          <a:lstStyle/>
          <a:p>
            <a:fld id="{EE09BE35-FD0B-4CFA-959E-88EEC269BCBC}" type="datetime5">
              <a:rPr lang="en-US" smtClean="0"/>
              <a:t>16-Apr-25</a:t>
            </a:fld>
            <a:endParaRPr lang="en-US"/>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20</a:t>
            </a:fld>
            <a:endParaRPr lang="en-US"/>
          </a:p>
        </p:txBody>
      </p:sp>
      <p:pic>
        <p:nvPicPr>
          <p:cNvPr id="7" name="Picture 6"/>
          <p:cNvPicPr>
            <a:picLocks noChangeAspect="1"/>
          </p:cNvPicPr>
          <p:nvPr/>
        </p:nvPicPr>
        <p:blipFill>
          <a:blip r:embed="rId2"/>
          <a:stretch>
            <a:fillRect/>
          </a:stretch>
        </p:blipFill>
        <p:spPr>
          <a:xfrm>
            <a:off x="5793621" y="2669249"/>
            <a:ext cx="5816838" cy="3637734"/>
          </a:xfrm>
          <a:prstGeom prst="rect">
            <a:avLst/>
          </a:prstGeom>
        </p:spPr>
      </p:pic>
    </p:spTree>
    <p:extLst>
      <p:ext uri="{BB962C8B-B14F-4D97-AF65-F5344CB8AC3E}">
        <p14:creationId xmlns:p14="http://schemas.microsoft.com/office/powerpoint/2010/main" val="32491787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6901" y="2307306"/>
            <a:ext cx="10058400" cy="3931920"/>
          </a:xfrm>
        </p:spPr>
        <p:txBody>
          <a:bodyPr/>
          <a:lstStyle/>
          <a:p>
            <a:r>
              <a:rPr lang="en-US" dirty="0"/>
              <a:t>For </a:t>
            </a:r>
            <a:r>
              <a:rPr lang="en-US" dirty="0" err="1"/>
              <a:t>phenobarbitone</a:t>
            </a:r>
            <a:r>
              <a:rPr lang="en-US" dirty="0"/>
              <a:t>, the suggested loading dose is 10 to 20 mg/kg body weight (</a:t>
            </a:r>
            <a:r>
              <a:rPr lang="en-US" dirty="0" err="1"/>
              <a:t>Shaner</a:t>
            </a:r>
            <a:r>
              <a:rPr lang="en-US" dirty="0"/>
              <a:t>, 1988), achieving concentrations between 15 and 20 mg/l immediately after the end of the </a:t>
            </a:r>
            <a:r>
              <a:rPr lang="en-US" dirty="0" err="1"/>
              <a:t>phenobarbitone</a:t>
            </a:r>
            <a:r>
              <a:rPr lang="en-US" dirty="0"/>
              <a:t> infusion. </a:t>
            </a:r>
          </a:p>
          <a:p>
            <a:r>
              <a:rPr lang="en-US" dirty="0"/>
              <a:t>1. INTRAVENOUS ROUTE</a:t>
            </a:r>
          </a:p>
          <a:p>
            <a:r>
              <a:rPr lang="en-US" dirty="0"/>
              <a:t>2. IN SUFFICIENT DOSE</a:t>
            </a:r>
          </a:p>
          <a:p>
            <a:r>
              <a:rPr lang="en-US" dirty="0"/>
              <a:t>3. FAST ENOUGH</a:t>
            </a:r>
            <a:endParaRPr lang="en-US" dirty="0"/>
          </a:p>
        </p:txBody>
      </p:sp>
      <p:sp>
        <p:nvSpPr>
          <p:cNvPr id="4" name="Date Placeholder 3"/>
          <p:cNvSpPr>
            <a:spLocks noGrp="1"/>
          </p:cNvSpPr>
          <p:nvPr>
            <p:ph type="dt" sz="half" idx="10"/>
          </p:nvPr>
        </p:nvSpPr>
        <p:spPr/>
        <p:txBody>
          <a:bodyPr/>
          <a:lstStyle/>
          <a:p>
            <a:fld id="{EE09BE35-FD0B-4CFA-959E-88EEC269BCBC}" type="datetime5">
              <a:rPr lang="en-US" smtClean="0"/>
              <a:t>16-Apr-25</a:t>
            </a:fld>
            <a:endParaRPr lang="en-US"/>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21</a:t>
            </a:fld>
            <a:endParaRPr lang="en-US"/>
          </a:p>
        </p:txBody>
      </p:sp>
      <p:sp>
        <p:nvSpPr>
          <p:cNvPr id="8" name="Title 1"/>
          <p:cNvSpPr txBox="1">
            <a:spLocks/>
          </p:cNvSpPr>
          <p:nvPr/>
        </p:nvSpPr>
        <p:spPr>
          <a:xfrm>
            <a:off x="1601677" y="593659"/>
            <a:ext cx="8988645" cy="150876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pPr algn="ctr"/>
            <a:r>
              <a:rPr lang="sr-Latn-RS" dirty="0" smtClean="0"/>
              <a:t>INTRAVENOUS PHENOBARBITONE LOAD DOSE</a:t>
            </a:r>
            <a:endParaRPr lang="sr-Latn-RS" dirty="0"/>
          </a:p>
        </p:txBody>
      </p:sp>
    </p:spTree>
    <p:extLst>
      <p:ext uri="{BB962C8B-B14F-4D97-AF65-F5344CB8AC3E}">
        <p14:creationId xmlns:p14="http://schemas.microsoft.com/office/powerpoint/2010/main" val="26035746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5880" y="3070786"/>
            <a:ext cx="10058400" cy="2468880"/>
          </a:xfrm>
        </p:spPr>
        <p:txBody>
          <a:bodyPr/>
          <a:lstStyle/>
          <a:p>
            <a:r>
              <a:rPr lang="en-US" dirty="0" err="1"/>
              <a:t>Za</a:t>
            </a:r>
            <a:r>
              <a:rPr lang="en-US" dirty="0"/>
              <a:t> </a:t>
            </a:r>
            <a:r>
              <a:rPr lang="en-US" dirty="0" err="1"/>
              <a:t>fenobarbiton</a:t>
            </a:r>
            <a:r>
              <a:rPr lang="en-US" dirty="0"/>
              <a:t> </a:t>
            </a:r>
            <a:r>
              <a:rPr lang="en-US" dirty="0" err="1"/>
              <a:t>predložena</a:t>
            </a:r>
            <a:r>
              <a:rPr lang="en-US" dirty="0"/>
              <a:t> </a:t>
            </a:r>
            <a:r>
              <a:rPr lang="en-US" dirty="0" err="1"/>
              <a:t>doza</a:t>
            </a:r>
            <a:r>
              <a:rPr lang="en-US" dirty="0"/>
              <a:t> </a:t>
            </a:r>
            <a:r>
              <a:rPr lang="en-US" dirty="0" err="1"/>
              <a:t>opterećenja</a:t>
            </a:r>
            <a:r>
              <a:rPr lang="en-US" dirty="0"/>
              <a:t> </a:t>
            </a:r>
            <a:r>
              <a:rPr lang="en-US" dirty="0" err="1"/>
              <a:t>iznosi</a:t>
            </a:r>
            <a:r>
              <a:rPr lang="en-US" dirty="0"/>
              <a:t> </a:t>
            </a:r>
            <a:r>
              <a:rPr lang="en-US" b="1" dirty="0"/>
              <a:t>10 </a:t>
            </a:r>
            <a:r>
              <a:rPr lang="en-US" dirty="0"/>
              <a:t>do </a:t>
            </a:r>
            <a:r>
              <a:rPr lang="en-US" b="1" dirty="0"/>
              <a:t>20 </a:t>
            </a:r>
            <a:r>
              <a:rPr lang="en-US" dirty="0"/>
              <a:t>mg/kg </a:t>
            </a:r>
            <a:r>
              <a:rPr lang="en-US" dirty="0" err="1"/>
              <a:t>telesne</a:t>
            </a:r>
            <a:r>
              <a:rPr lang="en-US" dirty="0"/>
              <a:t> </a:t>
            </a:r>
            <a:r>
              <a:rPr lang="en-US" dirty="0" err="1"/>
              <a:t>težine</a:t>
            </a:r>
            <a:r>
              <a:rPr lang="en-US" dirty="0"/>
              <a:t> (</a:t>
            </a:r>
            <a:r>
              <a:rPr lang="en-US" b="1" dirty="0" err="1"/>
              <a:t>Shaner</a:t>
            </a:r>
            <a:r>
              <a:rPr lang="en-US" b="1" dirty="0"/>
              <a:t>, 1988</a:t>
            </a:r>
            <a:r>
              <a:rPr lang="en-US" dirty="0"/>
              <a:t>) </a:t>
            </a:r>
            <a:r>
              <a:rPr lang="en-US" dirty="0" err="1"/>
              <a:t>čime</a:t>
            </a:r>
            <a:r>
              <a:rPr lang="en-US" dirty="0"/>
              <a:t> se </a:t>
            </a:r>
            <a:r>
              <a:rPr lang="en-US" dirty="0" err="1"/>
              <a:t>postižu</a:t>
            </a:r>
            <a:r>
              <a:rPr lang="en-US" dirty="0"/>
              <a:t> </a:t>
            </a:r>
            <a:r>
              <a:rPr lang="en-US" dirty="0" err="1"/>
              <a:t>koncentracije</a:t>
            </a:r>
            <a:r>
              <a:rPr lang="en-US" dirty="0"/>
              <a:t> </a:t>
            </a:r>
            <a:r>
              <a:rPr lang="en-US" dirty="0" err="1"/>
              <a:t>izmeću</a:t>
            </a:r>
            <a:r>
              <a:rPr lang="en-US" dirty="0"/>
              <a:t> </a:t>
            </a:r>
            <a:r>
              <a:rPr lang="en-US" b="1" dirty="0"/>
              <a:t>15 </a:t>
            </a:r>
            <a:r>
              <a:rPr lang="en-US" dirty="0" err="1"/>
              <a:t>i</a:t>
            </a:r>
            <a:r>
              <a:rPr lang="en-US" dirty="0"/>
              <a:t> </a:t>
            </a:r>
            <a:r>
              <a:rPr lang="en-US" b="1" dirty="0"/>
              <a:t>20 </a:t>
            </a:r>
            <a:r>
              <a:rPr lang="en-US" dirty="0"/>
              <a:t>mg/l </a:t>
            </a:r>
            <a:r>
              <a:rPr lang="en-US" dirty="0" err="1"/>
              <a:t>neposredno</a:t>
            </a:r>
            <a:r>
              <a:rPr lang="en-US" dirty="0"/>
              <a:t> </a:t>
            </a:r>
            <a:r>
              <a:rPr lang="en-US" dirty="0" err="1"/>
              <a:t>posle</a:t>
            </a:r>
            <a:r>
              <a:rPr lang="en-US" dirty="0"/>
              <a:t> </a:t>
            </a:r>
            <a:r>
              <a:rPr lang="en-US" dirty="0" err="1"/>
              <a:t>završetka</a:t>
            </a:r>
            <a:r>
              <a:rPr lang="en-US" dirty="0"/>
              <a:t> </a:t>
            </a:r>
            <a:r>
              <a:rPr lang="en-US" dirty="0" err="1"/>
              <a:t>infuzije</a:t>
            </a:r>
            <a:r>
              <a:rPr lang="en-US" dirty="0"/>
              <a:t> </a:t>
            </a:r>
            <a:r>
              <a:rPr lang="en-US" dirty="0" err="1"/>
              <a:t>fenobarbitona</a:t>
            </a:r>
            <a:r>
              <a:rPr lang="en-US" dirty="0"/>
              <a:t>. </a:t>
            </a:r>
            <a:endParaRPr lang="sr-Latn-RS" dirty="0"/>
          </a:p>
          <a:p>
            <a:r>
              <a:rPr lang="sr-Latn-RS" dirty="0"/>
              <a:t>1. INTRAVENOUS ROUTE, </a:t>
            </a:r>
            <a:r>
              <a:rPr lang="sr-Latn-RS" b="1" dirty="0"/>
              <a:t>NEVER INTRAMUSCULAR</a:t>
            </a:r>
          </a:p>
          <a:p>
            <a:r>
              <a:rPr lang="sr-Latn-RS" dirty="0"/>
              <a:t>2. IN SUFFICIENT DOSE, </a:t>
            </a:r>
            <a:r>
              <a:rPr lang="sr-Latn-RS" b="1" dirty="0"/>
              <a:t>10-20mg/kg TT, for 100kg on average 1500mg - 7 ampoules</a:t>
            </a:r>
          </a:p>
          <a:p>
            <a:r>
              <a:rPr lang="sr-Latn-RS" dirty="0"/>
              <a:t>3. FAST ENOUGH, </a:t>
            </a:r>
            <a:r>
              <a:rPr lang="sr-Latn-RS" b="1" dirty="0"/>
              <a:t>70-100mg/min, 15-20 minutes</a:t>
            </a:r>
            <a:endParaRPr lang="en-US" b="1" dirty="0"/>
          </a:p>
        </p:txBody>
      </p:sp>
      <p:sp>
        <p:nvSpPr>
          <p:cNvPr id="4" name="Date Placeholder 3"/>
          <p:cNvSpPr>
            <a:spLocks noGrp="1"/>
          </p:cNvSpPr>
          <p:nvPr>
            <p:ph type="dt" sz="half" idx="10"/>
          </p:nvPr>
        </p:nvSpPr>
        <p:spPr/>
        <p:txBody>
          <a:bodyPr/>
          <a:lstStyle/>
          <a:p>
            <a:fld id="{EE09BE35-FD0B-4CFA-959E-88EEC269BCBC}" type="datetime5">
              <a:rPr lang="en-US" smtClean="0"/>
              <a:t>16-Apr-25</a:t>
            </a:fld>
            <a:endParaRPr lang="en-US"/>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22</a:t>
            </a:fld>
            <a:endParaRPr lang="en-US"/>
          </a:p>
        </p:txBody>
      </p:sp>
      <p:sp>
        <p:nvSpPr>
          <p:cNvPr id="8" name="Title 1"/>
          <p:cNvSpPr>
            <a:spLocks noGrp="1"/>
          </p:cNvSpPr>
          <p:nvPr>
            <p:ph type="title"/>
          </p:nvPr>
        </p:nvSpPr>
        <p:spPr>
          <a:xfrm>
            <a:off x="1549149" y="887857"/>
            <a:ext cx="8988645" cy="1508760"/>
          </a:xfrm>
        </p:spPr>
        <p:txBody>
          <a:bodyPr>
            <a:normAutofit fontScale="90000"/>
          </a:bodyPr>
          <a:lstStyle/>
          <a:p>
            <a:pPr algn="ctr"/>
            <a:r>
              <a:rPr lang="sr-Latn-RS" dirty="0"/>
              <a:t>INTRAVENOUS PHENOBARBITONE LOAD DOSE</a:t>
            </a:r>
            <a:endParaRPr lang="en-US" dirty="0"/>
          </a:p>
        </p:txBody>
      </p:sp>
    </p:spTree>
    <p:extLst>
      <p:ext uri="{BB962C8B-B14F-4D97-AF65-F5344CB8AC3E}">
        <p14:creationId xmlns:p14="http://schemas.microsoft.com/office/powerpoint/2010/main" val="6875073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Stages of SE treatment</a:t>
            </a:r>
            <a:endParaRPr lang="en-US" dirty="0"/>
          </a:p>
        </p:txBody>
      </p:sp>
      <p:sp>
        <p:nvSpPr>
          <p:cNvPr id="3" name="Content Placeholder 2"/>
          <p:cNvSpPr>
            <a:spLocks noGrp="1"/>
          </p:cNvSpPr>
          <p:nvPr>
            <p:ph idx="1"/>
          </p:nvPr>
        </p:nvSpPr>
        <p:spPr/>
        <p:txBody>
          <a:bodyPr>
            <a:normAutofit lnSpcReduction="10000"/>
          </a:bodyPr>
          <a:lstStyle/>
          <a:p>
            <a:r>
              <a:rPr lang="en-US" dirty="0"/>
              <a:t>In order to achieve optimal therapy, it is useful to divide the status epilepticus into several stages, namely:</a:t>
            </a:r>
          </a:p>
          <a:p>
            <a:r>
              <a:rPr lang="en-US" dirty="0"/>
              <a:t> 1) introductory stage</a:t>
            </a:r>
          </a:p>
          <a:p>
            <a:r>
              <a:rPr lang="en-US" dirty="0"/>
              <a:t> 2) stage of "early" status (1 to 30 minutes after diagnosis)</a:t>
            </a:r>
          </a:p>
          <a:p>
            <a:r>
              <a:rPr lang="en-US" dirty="0"/>
              <a:t>3) stage of developed ("advanced") status (more than 30 minutes duration of the status)</a:t>
            </a:r>
          </a:p>
          <a:p>
            <a:r>
              <a:rPr lang="en-US" dirty="0"/>
              <a:t>4) stage of refractory status, over 1h duration of the status </a:t>
            </a:r>
          </a:p>
          <a:p>
            <a:r>
              <a:rPr lang="en-US" dirty="0"/>
              <a:t>Status therapy in the first 3 stages ("early" stages) is relatively simple and successful in most patients, and there is general agreement among experts regarding the choice of initial drugs. </a:t>
            </a:r>
          </a:p>
          <a:p>
            <a:r>
              <a:rPr lang="en-US" dirty="0"/>
              <a:t>The therapy of the refractory status was stopped with an uncertain outcome of the patient</a:t>
            </a:r>
            <a:endParaRPr lang="en-US" dirty="0"/>
          </a:p>
        </p:txBody>
      </p:sp>
      <p:sp>
        <p:nvSpPr>
          <p:cNvPr id="4" name="Date Placeholder 3"/>
          <p:cNvSpPr>
            <a:spLocks noGrp="1"/>
          </p:cNvSpPr>
          <p:nvPr>
            <p:ph type="dt" sz="half" idx="10"/>
          </p:nvPr>
        </p:nvSpPr>
        <p:spPr/>
        <p:txBody>
          <a:bodyPr/>
          <a:lstStyle/>
          <a:p>
            <a:fld id="{EE09BE35-FD0B-4CFA-959E-88EEC269BCBC}" type="datetime5">
              <a:rPr lang="en-US" smtClean="0"/>
              <a:t>16-Apr-25</a:t>
            </a:fld>
            <a:endParaRPr lang="en-US"/>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23</a:t>
            </a:fld>
            <a:endParaRPr lang="en-US"/>
          </a:p>
        </p:txBody>
      </p:sp>
    </p:spTree>
    <p:extLst>
      <p:ext uri="{BB962C8B-B14F-4D97-AF65-F5344CB8AC3E}">
        <p14:creationId xmlns:p14="http://schemas.microsoft.com/office/powerpoint/2010/main" val="5821829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052" name="Picture 4" descr="Epilepticki nap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304800"/>
            <a:ext cx="192563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accent2"/>
                </a:solidFill>
                <a:miter lim="800000"/>
                <a:headEnd/>
                <a:tailEnd/>
              </a14:hiddenLine>
            </a:ext>
          </a:extLst>
        </p:spPr>
      </p:pic>
      <p:sp>
        <p:nvSpPr>
          <p:cNvPr id="130053" name="Rectangle 5"/>
          <p:cNvSpPr>
            <a:spLocks noChangeArrowheads="1"/>
          </p:cNvSpPr>
          <p:nvPr/>
        </p:nvSpPr>
        <p:spPr bwMode="auto">
          <a:xfrm>
            <a:off x="2590800" y="2743200"/>
            <a:ext cx="7010400" cy="3810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sr-Latn-CS" sz="3200" b="1" dirty="0">
                <a:solidFill>
                  <a:schemeClr val="bg1"/>
                </a:solidFill>
              </a:rPr>
              <a:t>					30 </a:t>
            </a:r>
            <a:r>
              <a:rPr lang="sr-Latn-CS" sz="3200" b="1" dirty="0" smtClean="0">
                <a:solidFill>
                  <a:schemeClr val="bg1"/>
                </a:solidFill>
              </a:rPr>
              <a:t>minuts</a:t>
            </a:r>
            <a:endParaRPr lang="en-US" sz="3200" b="1" dirty="0">
              <a:solidFill>
                <a:schemeClr val="bg1"/>
              </a:solidFill>
            </a:endParaRPr>
          </a:p>
        </p:txBody>
      </p:sp>
      <p:sp>
        <p:nvSpPr>
          <p:cNvPr id="130056" name="Text Box 8"/>
          <p:cNvSpPr txBox="1">
            <a:spLocks noChangeArrowheads="1"/>
          </p:cNvSpPr>
          <p:nvPr/>
        </p:nvSpPr>
        <p:spPr bwMode="auto">
          <a:xfrm>
            <a:off x="7391401" y="1919288"/>
            <a:ext cx="231185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sz="2800" b="1" dirty="0">
                <a:solidFill>
                  <a:srgbClr val="003399"/>
                </a:solidFill>
              </a:rPr>
              <a:t>E</a:t>
            </a:r>
            <a:r>
              <a:rPr lang="sr-Latn-CS" sz="2800" b="1" dirty="0" smtClean="0">
                <a:solidFill>
                  <a:srgbClr val="003399"/>
                </a:solidFill>
              </a:rPr>
              <a:t>ARLY </a:t>
            </a:r>
            <a:r>
              <a:rPr lang="sr-Latn-CS" sz="2800" b="1" dirty="0">
                <a:solidFill>
                  <a:srgbClr val="003399"/>
                </a:solidFill>
              </a:rPr>
              <a:t>status</a:t>
            </a:r>
            <a:endParaRPr lang="en-US" sz="2800" b="1" dirty="0">
              <a:solidFill>
                <a:srgbClr val="003399"/>
              </a:solidFill>
            </a:endParaRPr>
          </a:p>
        </p:txBody>
      </p:sp>
      <p:sp>
        <p:nvSpPr>
          <p:cNvPr id="130057" name="Rectangle 9"/>
          <p:cNvSpPr>
            <a:spLocks noChangeArrowheads="1"/>
          </p:cNvSpPr>
          <p:nvPr/>
        </p:nvSpPr>
        <p:spPr bwMode="auto">
          <a:xfrm>
            <a:off x="3429000" y="3733800"/>
            <a:ext cx="2971800" cy="1371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5000"/>
              </a:lnSpc>
              <a:buFontTx/>
              <a:buChar char="•"/>
            </a:pPr>
            <a:r>
              <a:rPr lang="en-US" b="1" dirty="0">
                <a:solidFill>
                  <a:srgbClr val="FF0000"/>
                </a:solidFill>
              </a:rPr>
              <a:t>self-sustaining state</a:t>
            </a:r>
          </a:p>
          <a:p>
            <a:pPr>
              <a:lnSpc>
                <a:spcPct val="125000"/>
              </a:lnSpc>
              <a:buFontTx/>
              <a:buChar char="•"/>
            </a:pPr>
            <a:r>
              <a:rPr lang="en-US" b="1" dirty="0">
                <a:solidFill>
                  <a:srgbClr val="FF0000"/>
                </a:solidFill>
              </a:rPr>
              <a:t>damage to neurons</a:t>
            </a:r>
          </a:p>
          <a:p>
            <a:pPr>
              <a:lnSpc>
                <a:spcPct val="125000"/>
              </a:lnSpc>
              <a:buFontTx/>
              <a:buChar char="•"/>
            </a:pPr>
            <a:r>
              <a:rPr lang="en-US" b="1" dirty="0" err="1">
                <a:solidFill>
                  <a:srgbClr val="FF0000"/>
                </a:solidFill>
              </a:rPr>
              <a:t>pharmacoresistance</a:t>
            </a:r>
            <a:endParaRPr lang="en-US" b="1" dirty="0">
              <a:solidFill>
                <a:srgbClr val="FF0000"/>
              </a:solidFill>
            </a:endParaRPr>
          </a:p>
        </p:txBody>
      </p:sp>
      <p:sp>
        <p:nvSpPr>
          <p:cNvPr id="130059" name="AutoShape 11"/>
          <p:cNvSpPr>
            <a:spLocks noChangeArrowheads="1"/>
          </p:cNvSpPr>
          <p:nvPr/>
        </p:nvSpPr>
        <p:spPr bwMode="auto">
          <a:xfrm>
            <a:off x="4572000" y="2209800"/>
            <a:ext cx="609600" cy="1752600"/>
          </a:xfrm>
          <a:prstGeom prst="downArrow">
            <a:avLst>
              <a:gd name="adj1" fmla="val 50000"/>
              <a:gd name="adj2" fmla="val 71875"/>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130060" name="Text Box 12"/>
          <p:cNvSpPr txBox="1">
            <a:spLocks noChangeArrowheads="1"/>
          </p:cNvSpPr>
          <p:nvPr/>
        </p:nvSpPr>
        <p:spPr bwMode="auto">
          <a:xfrm>
            <a:off x="6629400" y="4191000"/>
            <a:ext cx="319991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sz="2800" b="1" dirty="0">
                <a:solidFill>
                  <a:srgbClr val="003399"/>
                </a:solidFill>
              </a:rPr>
              <a:t>Developed </a:t>
            </a:r>
            <a:r>
              <a:rPr lang="sr-Latn-CS" sz="2800" b="1" dirty="0">
                <a:solidFill>
                  <a:srgbClr val="003399"/>
                </a:solidFill>
              </a:rPr>
              <a:t>status</a:t>
            </a:r>
            <a:endParaRPr lang="en-US" sz="2800" b="1" dirty="0">
              <a:solidFill>
                <a:srgbClr val="003399"/>
              </a:solidFill>
            </a:endParaRPr>
          </a:p>
        </p:txBody>
      </p:sp>
      <p:sp>
        <p:nvSpPr>
          <p:cNvPr id="130061" name="Rectangle 13"/>
          <p:cNvSpPr>
            <a:spLocks noChangeArrowheads="1"/>
          </p:cNvSpPr>
          <p:nvPr/>
        </p:nvSpPr>
        <p:spPr bwMode="auto">
          <a:xfrm>
            <a:off x="2590800" y="6019800"/>
            <a:ext cx="7010400" cy="3810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sr-Latn-CS" sz="3200" b="1" dirty="0">
                <a:solidFill>
                  <a:schemeClr val="bg1"/>
                </a:solidFill>
              </a:rPr>
              <a:t>		</a:t>
            </a:r>
            <a:r>
              <a:rPr lang="sr-Latn-CS" sz="3200" b="1" dirty="0" smtClean="0">
                <a:solidFill>
                  <a:schemeClr val="bg1"/>
                </a:solidFill>
              </a:rPr>
              <a:t>REFRACTORY </a:t>
            </a:r>
            <a:r>
              <a:rPr lang="sr-Latn-CS" sz="3200" b="1" dirty="0">
                <a:solidFill>
                  <a:schemeClr val="bg1"/>
                </a:solidFill>
              </a:rPr>
              <a:t>STATUS!!!			</a:t>
            </a:r>
            <a:endParaRPr lang="en-US" sz="3200" b="1" dirty="0">
              <a:solidFill>
                <a:schemeClr val="bg1"/>
              </a:solidFill>
            </a:endParaRPr>
          </a:p>
        </p:txBody>
      </p:sp>
      <p:sp>
        <p:nvSpPr>
          <p:cNvPr id="130062" name="AutoShape 14"/>
          <p:cNvSpPr>
            <a:spLocks noChangeArrowheads="1"/>
          </p:cNvSpPr>
          <p:nvPr/>
        </p:nvSpPr>
        <p:spPr bwMode="auto">
          <a:xfrm>
            <a:off x="4572000" y="5029200"/>
            <a:ext cx="609600" cy="914400"/>
          </a:xfrm>
          <a:prstGeom prst="downArrow">
            <a:avLst>
              <a:gd name="adj1" fmla="val 50000"/>
              <a:gd name="adj2" fmla="val 37500"/>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2" name="Date Placeholder 1"/>
          <p:cNvSpPr>
            <a:spLocks noGrp="1"/>
          </p:cNvSpPr>
          <p:nvPr>
            <p:ph type="dt" sz="half" idx="10"/>
          </p:nvPr>
        </p:nvSpPr>
        <p:spPr/>
        <p:txBody>
          <a:bodyPr/>
          <a:lstStyle/>
          <a:p>
            <a:fld id="{C9408719-C7D1-4122-8C64-C7455E6DED60}" type="datetime5">
              <a:rPr lang="en-US" smtClean="0"/>
              <a:t>16-Apr-25</a:t>
            </a:fld>
            <a:endParaRPr lang="en-US"/>
          </a:p>
        </p:txBody>
      </p:sp>
      <p:sp>
        <p:nvSpPr>
          <p:cNvPr id="3" name="Footer Placeholder 2"/>
          <p:cNvSpPr>
            <a:spLocks noGrp="1"/>
          </p:cNvSpPr>
          <p:nvPr>
            <p:ph type="ftr" sz="quarter" idx="11"/>
          </p:nvPr>
        </p:nvSpPr>
        <p:spPr/>
        <p:txBody>
          <a:bodyPr/>
          <a:lstStyle/>
          <a:p>
            <a:r>
              <a:rPr lang="en-US" smtClean="0"/>
              <a:t>Resuscitacija internističkih bolesnika KME</a:t>
            </a:r>
            <a:endParaRPr lang="en-US"/>
          </a:p>
        </p:txBody>
      </p:sp>
      <p:sp>
        <p:nvSpPr>
          <p:cNvPr id="4" name="Slide Number Placeholder 3"/>
          <p:cNvSpPr>
            <a:spLocks noGrp="1"/>
          </p:cNvSpPr>
          <p:nvPr>
            <p:ph type="sldNum" sz="quarter" idx="12"/>
          </p:nvPr>
        </p:nvSpPr>
        <p:spPr/>
        <p:txBody>
          <a:bodyPr/>
          <a:lstStyle/>
          <a:p>
            <a:fld id="{ADF3B9B0-36BE-4C4B-AA5B-09BA3CE4F101}" type="slidenum">
              <a:rPr lang="en-US" smtClean="0"/>
              <a:pPr/>
              <a:t>24</a:t>
            </a:fld>
            <a:endParaRPr lang="en-US"/>
          </a:p>
        </p:txBody>
      </p:sp>
    </p:spTree>
    <p:extLst>
      <p:ext uri="{BB962C8B-B14F-4D97-AF65-F5344CB8AC3E}">
        <p14:creationId xmlns:p14="http://schemas.microsoft.com/office/powerpoint/2010/main" val="24172471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5" name="Rectangle 3"/>
          <p:cNvSpPr>
            <a:spLocks noChangeArrowheads="1"/>
          </p:cNvSpPr>
          <p:nvPr/>
        </p:nvSpPr>
        <p:spPr bwMode="auto">
          <a:xfrm>
            <a:off x="2590800" y="3200400"/>
            <a:ext cx="7010400" cy="3810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sr-Latn-CS" sz="3200" b="1" dirty="0">
                <a:solidFill>
                  <a:schemeClr val="bg1"/>
                </a:solidFill>
              </a:rPr>
              <a:t>					30 </a:t>
            </a:r>
            <a:r>
              <a:rPr lang="sr-Latn-CS" sz="3200" b="1" dirty="0" smtClean="0">
                <a:solidFill>
                  <a:schemeClr val="bg1"/>
                </a:solidFill>
              </a:rPr>
              <a:t>minuts</a:t>
            </a:r>
            <a:endParaRPr lang="en-US" sz="3200" b="1" dirty="0">
              <a:solidFill>
                <a:schemeClr val="bg1"/>
              </a:solidFill>
            </a:endParaRPr>
          </a:p>
        </p:txBody>
      </p:sp>
      <p:sp>
        <p:nvSpPr>
          <p:cNvPr id="131076" name="Text Box 4"/>
          <p:cNvSpPr txBox="1">
            <a:spLocks noChangeArrowheads="1"/>
          </p:cNvSpPr>
          <p:nvPr/>
        </p:nvSpPr>
        <p:spPr bwMode="auto">
          <a:xfrm>
            <a:off x="7391401" y="2438400"/>
            <a:ext cx="2103461"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sz="2800" b="1" dirty="0" smtClean="0">
                <a:solidFill>
                  <a:srgbClr val="003399"/>
                </a:solidFill>
              </a:rPr>
              <a:t>Early</a:t>
            </a:r>
            <a:r>
              <a:rPr lang="sr-Latn-CS" sz="2800" b="1" dirty="0" smtClean="0">
                <a:solidFill>
                  <a:srgbClr val="003399"/>
                </a:solidFill>
              </a:rPr>
              <a:t> </a:t>
            </a:r>
            <a:r>
              <a:rPr lang="sr-Latn-CS" sz="2800" b="1" dirty="0">
                <a:solidFill>
                  <a:srgbClr val="003399"/>
                </a:solidFill>
              </a:rPr>
              <a:t>status</a:t>
            </a:r>
            <a:endParaRPr lang="en-US" sz="2800" b="1" dirty="0">
              <a:solidFill>
                <a:srgbClr val="003399"/>
              </a:solidFill>
            </a:endParaRPr>
          </a:p>
        </p:txBody>
      </p:sp>
      <p:sp>
        <p:nvSpPr>
          <p:cNvPr id="131077" name="Rectangle 5"/>
          <p:cNvSpPr>
            <a:spLocks noChangeArrowheads="1"/>
          </p:cNvSpPr>
          <p:nvPr/>
        </p:nvSpPr>
        <p:spPr bwMode="auto">
          <a:xfrm>
            <a:off x="3429000" y="4038600"/>
            <a:ext cx="2971800" cy="1371600"/>
          </a:xfrm>
          <a:prstGeom prst="rect">
            <a:avLst/>
          </a:prstGeom>
          <a:solidFill>
            <a:srgbClr val="CCFF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5000"/>
              </a:lnSpc>
              <a:buFontTx/>
              <a:buChar char="•"/>
            </a:pPr>
            <a:r>
              <a:rPr lang="en-US" b="1" dirty="0">
                <a:solidFill>
                  <a:srgbClr val="FF0000"/>
                </a:solidFill>
              </a:rPr>
              <a:t>self-sustaining state</a:t>
            </a:r>
          </a:p>
          <a:p>
            <a:pPr>
              <a:lnSpc>
                <a:spcPct val="125000"/>
              </a:lnSpc>
              <a:buFontTx/>
              <a:buChar char="•"/>
            </a:pPr>
            <a:r>
              <a:rPr lang="en-US" b="1" dirty="0">
                <a:solidFill>
                  <a:srgbClr val="FF0000"/>
                </a:solidFill>
              </a:rPr>
              <a:t>damage to neurons</a:t>
            </a:r>
          </a:p>
          <a:p>
            <a:pPr>
              <a:lnSpc>
                <a:spcPct val="125000"/>
              </a:lnSpc>
              <a:buFontTx/>
              <a:buChar char="•"/>
            </a:pPr>
            <a:r>
              <a:rPr lang="en-US" b="1" dirty="0" err="1">
                <a:solidFill>
                  <a:srgbClr val="FF0000"/>
                </a:solidFill>
              </a:rPr>
              <a:t>pharmacoresistance</a:t>
            </a:r>
            <a:endParaRPr lang="en-US" b="1" dirty="0">
              <a:solidFill>
                <a:srgbClr val="FF0000"/>
              </a:solidFill>
            </a:endParaRPr>
          </a:p>
        </p:txBody>
      </p:sp>
      <p:sp>
        <p:nvSpPr>
          <p:cNvPr id="131078" name="AutoShape 6"/>
          <p:cNvSpPr>
            <a:spLocks noChangeArrowheads="1"/>
          </p:cNvSpPr>
          <p:nvPr/>
        </p:nvSpPr>
        <p:spPr bwMode="auto">
          <a:xfrm>
            <a:off x="4572000" y="2819400"/>
            <a:ext cx="609600" cy="1447800"/>
          </a:xfrm>
          <a:prstGeom prst="downArrow">
            <a:avLst>
              <a:gd name="adj1" fmla="val 50000"/>
              <a:gd name="adj2" fmla="val 59375"/>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131079" name="Text Box 7"/>
          <p:cNvSpPr txBox="1">
            <a:spLocks noChangeArrowheads="1"/>
          </p:cNvSpPr>
          <p:nvPr/>
        </p:nvSpPr>
        <p:spPr bwMode="auto">
          <a:xfrm>
            <a:off x="6629400" y="4510088"/>
            <a:ext cx="3199915"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sz="2800" b="1" dirty="0">
                <a:solidFill>
                  <a:srgbClr val="003399"/>
                </a:solidFill>
              </a:rPr>
              <a:t>Developed status</a:t>
            </a:r>
            <a:endParaRPr lang="en-US" sz="2800" b="1" dirty="0">
              <a:solidFill>
                <a:srgbClr val="003399"/>
              </a:solidFill>
            </a:endParaRPr>
          </a:p>
        </p:txBody>
      </p:sp>
      <p:sp>
        <p:nvSpPr>
          <p:cNvPr id="131080" name="Rectangle 8"/>
          <p:cNvSpPr>
            <a:spLocks noChangeArrowheads="1"/>
          </p:cNvSpPr>
          <p:nvPr/>
        </p:nvSpPr>
        <p:spPr bwMode="auto">
          <a:xfrm>
            <a:off x="2590800" y="6172200"/>
            <a:ext cx="7010400" cy="3810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sr-Latn-CS" sz="3200" b="1" dirty="0">
                <a:solidFill>
                  <a:schemeClr val="bg1"/>
                </a:solidFill>
              </a:rPr>
              <a:t>		</a:t>
            </a:r>
            <a:r>
              <a:rPr lang="sr-Latn-CS" sz="3200" b="1" dirty="0" smtClean="0">
                <a:solidFill>
                  <a:schemeClr val="bg1"/>
                </a:solidFill>
              </a:rPr>
              <a:t>REFRACTORY </a:t>
            </a:r>
            <a:r>
              <a:rPr lang="sr-Latn-CS" sz="3200" b="1" dirty="0">
                <a:solidFill>
                  <a:schemeClr val="bg1"/>
                </a:solidFill>
              </a:rPr>
              <a:t>STATUS!!!			</a:t>
            </a:r>
            <a:endParaRPr lang="en-US" sz="3200" b="1" dirty="0">
              <a:solidFill>
                <a:schemeClr val="bg1"/>
              </a:solidFill>
            </a:endParaRPr>
          </a:p>
        </p:txBody>
      </p:sp>
      <p:sp>
        <p:nvSpPr>
          <p:cNvPr id="131081" name="AutoShape 9"/>
          <p:cNvSpPr>
            <a:spLocks noChangeArrowheads="1"/>
          </p:cNvSpPr>
          <p:nvPr/>
        </p:nvSpPr>
        <p:spPr bwMode="auto">
          <a:xfrm>
            <a:off x="4572000" y="5257800"/>
            <a:ext cx="609600" cy="914400"/>
          </a:xfrm>
          <a:prstGeom prst="downArrow">
            <a:avLst>
              <a:gd name="adj1" fmla="val 50000"/>
              <a:gd name="adj2" fmla="val 37500"/>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en-US"/>
          </a:p>
        </p:txBody>
      </p:sp>
      <p:sp>
        <p:nvSpPr>
          <p:cNvPr id="131082" name="Text Box 10"/>
          <p:cNvSpPr txBox="1">
            <a:spLocks noChangeArrowheads="1"/>
          </p:cNvSpPr>
          <p:nvPr/>
        </p:nvSpPr>
        <p:spPr bwMode="auto">
          <a:xfrm>
            <a:off x="7004050" y="1233488"/>
            <a:ext cx="3307316" cy="52322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sz="2800" b="1" dirty="0">
                <a:solidFill>
                  <a:srgbClr val="003399"/>
                </a:solidFill>
              </a:rPr>
              <a:t>Threatening status</a:t>
            </a:r>
            <a:endParaRPr lang="en-US" sz="2800" b="1" dirty="0">
              <a:solidFill>
                <a:srgbClr val="003399"/>
              </a:solidFill>
            </a:endParaRPr>
          </a:p>
        </p:txBody>
      </p:sp>
      <p:sp>
        <p:nvSpPr>
          <p:cNvPr id="131083" name="Text Box 11"/>
          <p:cNvSpPr txBox="1">
            <a:spLocks noChangeArrowheads="1"/>
          </p:cNvSpPr>
          <p:nvPr/>
        </p:nvSpPr>
        <p:spPr bwMode="auto">
          <a:xfrm>
            <a:off x="6629400" y="152400"/>
            <a:ext cx="2871299"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sr-Latn-CS" sz="2800" b="1" dirty="0" smtClean="0">
                <a:solidFill>
                  <a:srgbClr val="003399"/>
                </a:solidFill>
              </a:rPr>
              <a:t>Isolated seizure</a:t>
            </a:r>
            <a:endParaRPr lang="en-US" sz="2800" b="1" dirty="0">
              <a:solidFill>
                <a:srgbClr val="003399"/>
              </a:solidFill>
            </a:endParaRPr>
          </a:p>
        </p:txBody>
      </p:sp>
      <p:sp>
        <p:nvSpPr>
          <p:cNvPr id="131084" name="Rectangle 12"/>
          <p:cNvSpPr>
            <a:spLocks noChangeArrowheads="1"/>
          </p:cNvSpPr>
          <p:nvPr/>
        </p:nvSpPr>
        <p:spPr bwMode="auto">
          <a:xfrm>
            <a:off x="2590800" y="1905000"/>
            <a:ext cx="7010400" cy="3810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sr-Latn-CS" sz="3200" b="1" dirty="0">
                <a:solidFill>
                  <a:schemeClr val="bg1"/>
                </a:solidFill>
              </a:rPr>
              <a:t>					5 </a:t>
            </a:r>
            <a:r>
              <a:rPr lang="sr-Latn-CS" sz="3200" b="1" dirty="0" smtClean="0">
                <a:solidFill>
                  <a:schemeClr val="bg1"/>
                </a:solidFill>
              </a:rPr>
              <a:t>minuts</a:t>
            </a:r>
            <a:endParaRPr lang="en-US" sz="3200" b="1" dirty="0">
              <a:solidFill>
                <a:schemeClr val="bg1"/>
              </a:solidFill>
            </a:endParaRPr>
          </a:p>
        </p:txBody>
      </p:sp>
      <p:sp>
        <p:nvSpPr>
          <p:cNvPr id="131085" name="Rectangle 13"/>
          <p:cNvSpPr>
            <a:spLocks noChangeArrowheads="1"/>
          </p:cNvSpPr>
          <p:nvPr/>
        </p:nvSpPr>
        <p:spPr bwMode="auto">
          <a:xfrm>
            <a:off x="2590800" y="838200"/>
            <a:ext cx="7010400" cy="3810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sr-Latn-CS" sz="3200" b="1" dirty="0">
                <a:solidFill>
                  <a:schemeClr val="bg1"/>
                </a:solidFill>
              </a:rPr>
              <a:t>					2 </a:t>
            </a:r>
            <a:r>
              <a:rPr lang="sr-Latn-CS" sz="3200" b="1" dirty="0" smtClean="0">
                <a:solidFill>
                  <a:schemeClr val="bg1"/>
                </a:solidFill>
              </a:rPr>
              <a:t>minuts</a:t>
            </a:r>
            <a:endParaRPr lang="en-US" sz="3200" b="1" dirty="0">
              <a:solidFill>
                <a:schemeClr val="bg1"/>
              </a:solidFill>
            </a:endParaRPr>
          </a:p>
        </p:txBody>
      </p:sp>
      <p:pic>
        <p:nvPicPr>
          <p:cNvPr id="131086" name="Picture 14" descr="Epilepticki napa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304800"/>
            <a:ext cx="192563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accent2"/>
                </a:solidFill>
                <a:miter lim="800000"/>
                <a:headEnd/>
                <a:tailEnd/>
              </a14:hiddenLine>
            </a:ext>
          </a:extLst>
        </p:spPr>
      </p:pic>
      <p:sp>
        <p:nvSpPr>
          <p:cNvPr id="131087" name="Line 15"/>
          <p:cNvSpPr>
            <a:spLocks noChangeShapeType="1"/>
          </p:cNvSpPr>
          <p:nvPr/>
        </p:nvSpPr>
        <p:spPr bwMode="auto">
          <a:xfrm flipH="1">
            <a:off x="5943600" y="457200"/>
            <a:ext cx="609600" cy="0"/>
          </a:xfrm>
          <a:prstGeom prst="line">
            <a:avLst/>
          </a:prstGeom>
          <a:noFill/>
          <a:ln w="762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1088" name="AutoShape 16"/>
          <p:cNvSpPr>
            <a:spLocks noChangeArrowheads="1"/>
          </p:cNvSpPr>
          <p:nvPr/>
        </p:nvSpPr>
        <p:spPr bwMode="auto">
          <a:xfrm>
            <a:off x="9601200" y="1905000"/>
            <a:ext cx="990600" cy="4648200"/>
          </a:xfrm>
          <a:prstGeom prst="downArrow">
            <a:avLst>
              <a:gd name="adj1" fmla="val 50000"/>
              <a:gd name="adj2" fmla="val 117308"/>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pPr algn="ctr"/>
            <a:r>
              <a:rPr lang="sr-Latn-CS" b="1">
                <a:solidFill>
                  <a:schemeClr val="bg1"/>
                </a:solidFill>
              </a:rPr>
              <a:t>PRIMENA ANTISTATUSNIH LEKOVA</a:t>
            </a:r>
            <a:endParaRPr lang="en-US" b="1">
              <a:solidFill>
                <a:schemeClr val="bg1"/>
              </a:solidFill>
            </a:endParaRPr>
          </a:p>
        </p:txBody>
      </p:sp>
      <p:sp>
        <p:nvSpPr>
          <p:cNvPr id="2" name="Date Placeholder 1"/>
          <p:cNvSpPr>
            <a:spLocks noGrp="1"/>
          </p:cNvSpPr>
          <p:nvPr>
            <p:ph type="dt" sz="half" idx="10"/>
          </p:nvPr>
        </p:nvSpPr>
        <p:spPr/>
        <p:txBody>
          <a:bodyPr/>
          <a:lstStyle/>
          <a:p>
            <a:fld id="{0C85E9EA-7186-493B-BAEA-6AFDA264E925}" type="datetime5">
              <a:rPr lang="en-US" smtClean="0"/>
              <a:t>16-Apr-25</a:t>
            </a:fld>
            <a:endParaRPr lang="en-US"/>
          </a:p>
        </p:txBody>
      </p:sp>
      <p:sp>
        <p:nvSpPr>
          <p:cNvPr id="3" name="Footer Placeholder 2"/>
          <p:cNvSpPr>
            <a:spLocks noGrp="1"/>
          </p:cNvSpPr>
          <p:nvPr>
            <p:ph type="ftr" sz="quarter" idx="11"/>
          </p:nvPr>
        </p:nvSpPr>
        <p:spPr/>
        <p:txBody>
          <a:bodyPr/>
          <a:lstStyle/>
          <a:p>
            <a:r>
              <a:rPr lang="en-US" smtClean="0"/>
              <a:t>Resuscitacija internističkih bolesnika KME</a:t>
            </a:r>
            <a:endParaRPr lang="en-US"/>
          </a:p>
        </p:txBody>
      </p:sp>
      <p:sp>
        <p:nvSpPr>
          <p:cNvPr id="4" name="Slide Number Placeholder 3"/>
          <p:cNvSpPr>
            <a:spLocks noGrp="1"/>
          </p:cNvSpPr>
          <p:nvPr>
            <p:ph type="sldNum" sz="quarter" idx="12"/>
          </p:nvPr>
        </p:nvSpPr>
        <p:spPr/>
        <p:txBody>
          <a:bodyPr/>
          <a:lstStyle/>
          <a:p>
            <a:fld id="{ADF3B9B0-36BE-4C4B-AA5B-09BA3CE4F101}" type="slidenum">
              <a:rPr lang="en-US" smtClean="0"/>
              <a:pPr/>
              <a:t>25</a:t>
            </a:fld>
            <a:endParaRPr lang="en-US"/>
          </a:p>
        </p:txBody>
      </p:sp>
    </p:spTree>
    <p:extLst>
      <p:ext uri="{BB962C8B-B14F-4D97-AF65-F5344CB8AC3E}">
        <p14:creationId xmlns:p14="http://schemas.microsoft.com/office/powerpoint/2010/main" val="1056241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506" name="Rectangle 58"/>
          <p:cNvSpPr>
            <a:spLocks noGrp="1" noChangeArrowheads="1"/>
          </p:cNvSpPr>
          <p:nvPr>
            <p:ph type="title"/>
          </p:nvPr>
        </p:nvSpPr>
        <p:spPr>
          <a:xfrm>
            <a:off x="1153391" y="304801"/>
            <a:ext cx="9185563" cy="1498600"/>
          </a:xfrm>
        </p:spPr>
        <p:txBody>
          <a:bodyPr>
            <a:normAutofit/>
          </a:bodyPr>
          <a:lstStyle/>
          <a:p>
            <a:r>
              <a:rPr lang="en-US" dirty="0"/>
              <a:t>The effectiveness of certain drugs in status therapy</a:t>
            </a:r>
            <a:endParaRPr lang="sr-Latn-CS" dirty="0"/>
          </a:p>
        </p:txBody>
      </p:sp>
      <p:graphicFrame>
        <p:nvGraphicFramePr>
          <p:cNvPr id="104520" name="Group 72"/>
          <p:cNvGraphicFramePr>
            <a:graphicFrameLocks noGrp="1"/>
          </p:cNvGraphicFramePr>
          <p:nvPr>
            <p:ph idx="1"/>
            <p:extLst>
              <p:ext uri="{D42A27DB-BD31-4B8C-83A1-F6EECF244321}">
                <p14:modId xmlns:p14="http://schemas.microsoft.com/office/powerpoint/2010/main" val="1969548908"/>
              </p:ext>
            </p:extLst>
          </p:nvPr>
        </p:nvGraphicFramePr>
        <p:xfrm>
          <a:off x="2057400" y="1879600"/>
          <a:ext cx="8077200" cy="4064002"/>
        </p:xfrm>
        <a:graphic>
          <a:graphicData uri="http://schemas.openxmlformats.org/drawingml/2006/table">
            <a:tbl>
              <a:tblPr/>
              <a:tblGrid>
                <a:gridCol w="2020888">
                  <a:extLst>
                    <a:ext uri="{9D8B030D-6E8A-4147-A177-3AD203B41FA5}">
                      <a16:colId xmlns:a16="http://schemas.microsoft.com/office/drawing/2014/main" val="20000"/>
                    </a:ext>
                  </a:extLst>
                </a:gridCol>
                <a:gridCol w="2017712">
                  <a:extLst>
                    <a:ext uri="{9D8B030D-6E8A-4147-A177-3AD203B41FA5}">
                      <a16:colId xmlns:a16="http://schemas.microsoft.com/office/drawing/2014/main" val="20001"/>
                    </a:ext>
                  </a:extLst>
                </a:gridCol>
                <a:gridCol w="2020888">
                  <a:extLst>
                    <a:ext uri="{9D8B030D-6E8A-4147-A177-3AD203B41FA5}">
                      <a16:colId xmlns:a16="http://schemas.microsoft.com/office/drawing/2014/main" val="20002"/>
                    </a:ext>
                  </a:extLst>
                </a:gridCol>
                <a:gridCol w="2017712">
                  <a:extLst>
                    <a:ext uri="{9D8B030D-6E8A-4147-A177-3AD203B41FA5}">
                      <a16:colId xmlns:a16="http://schemas.microsoft.com/office/drawing/2014/main" val="20003"/>
                    </a:ext>
                  </a:extLst>
                </a:gridCol>
              </a:tblGrid>
              <a:tr h="450850">
                <a:tc>
                  <a:txBody>
                    <a:bodyPr/>
                    <a:lstStyle/>
                    <a:p>
                      <a:pPr marL="0" marR="0" lvl="0" indent="0" algn="l"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1" i="0" u="none" strike="noStrike" cap="none" normalizeH="0" baseline="0" dirty="0" err="1" smtClean="0">
                          <a:ln>
                            <a:noFill/>
                          </a:ln>
                          <a:solidFill>
                            <a:schemeClr val="tx1"/>
                          </a:solidFill>
                          <a:effectLst/>
                          <a:latin typeface="+mj-lt"/>
                        </a:rPr>
                        <a:t>Lek</a:t>
                      </a:r>
                      <a:endParaRPr kumimoji="0" lang="sr-Latn-CS" sz="2000" b="1" i="0" u="none" strike="noStrike" cap="none" normalizeH="0" baseline="0" dirty="0" smtClean="0">
                        <a:ln>
                          <a:noFill/>
                        </a:ln>
                        <a:solidFill>
                          <a:schemeClr val="tx1"/>
                        </a:solidFill>
                        <a:effectLst/>
                        <a:latin typeface="+mj-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mj-lt"/>
                        </a:rPr>
                        <a:t>APPLIED</a:t>
                      </a:r>
                      <a:endParaRPr kumimoji="0" lang="sr-Latn-CS" sz="2000" b="1"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mj-lt"/>
                        </a:rPr>
                        <a:t>Efficient</a:t>
                      </a:r>
                      <a:endParaRPr kumimoji="0" lang="sr-Latn-CS" sz="2000" b="1"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1" i="0" u="none" strike="noStrike" cap="none" normalizeH="0" baseline="0" dirty="0" smtClean="0">
                          <a:ln>
                            <a:noFill/>
                          </a:ln>
                          <a:solidFill>
                            <a:schemeClr val="tx1"/>
                          </a:solidFill>
                          <a:effectLst/>
                          <a:latin typeface="+mj-lt"/>
                        </a:rPr>
                        <a:t>Success </a:t>
                      </a:r>
                      <a:r>
                        <a:rPr kumimoji="0" lang="en-US" sz="2000" b="1" i="0" u="none" strike="noStrike" cap="none" normalizeH="0" baseline="0" dirty="0" smtClean="0">
                          <a:ln>
                            <a:noFill/>
                          </a:ln>
                          <a:solidFill>
                            <a:schemeClr val="tx1"/>
                          </a:solidFill>
                          <a:effectLst/>
                          <a:latin typeface="+mj-lt"/>
                        </a:rPr>
                        <a:t>(%)</a:t>
                      </a:r>
                      <a:endParaRPr kumimoji="0" lang="sr-Latn-CS" sz="2000" b="1"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FF"/>
                    </a:solidFill>
                  </a:tcPr>
                </a:tc>
                <a:extLst>
                  <a:ext uri="{0D108BD9-81ED-4DB2-BD59-A6C34878D82A}">
                    <a16:rowId xmlns:a16="http://schemas.microsoft.com/office/drawing/2014/main" val="10000"/>
                  </a:ext>
                </a:extLst>
              </a:tr>
              <a:tr h="452438">
                <a:tc>
                  <a:txBody>
                    <a:bodyPr/>
                    <a:lstStyle/>
                    <a:p>
                      <a:pPr marL="0" marR="0" lvl="0" indent="0" algn="l"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mj-lt"/>
                        </a:rPr>
                        <a:t>Diazepam</a:t>
                      </a:r>
                      <a:endParaRPr kumimoji="0" lang="sr-Latn-CS" sz="2000" b="0" i="0" u="none" strike="noStrike" cap="none" normalizeH="0" baseline="0" dirty="0" smtClean="0">
                        <a:ln>
                          <a:noFill/>
                        </a:ln>
                        <a:solidFill>
                          <a:schemeClr val="tx1"/>
                        </a:solidFill>
                        <a:effectLst/>
                        <a:latin typeface="+mj-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600</a:t>
                      </a:r>
                      <a:endParaRPr kumimoji="0" lang="sr-Latn-CS" sz="2000" b="0" i="0" u="none" strike="noStrike" cap="none" normalizeH="0" baseline="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351</a:t>
                      </a:r>
                      <a:endParaRPr kumimoji="0" lang="sr-Latn-CS" sz="2000" b="0" i="0" u="none" strike="noStrike" cap="none" normalizeH="0" baseline="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58.5</a:t>
                      </a:r>
                      <a:endParaRPr kumimoji="0" lang="sr-Latn-CS" sz="2000" b="0" i="0" u="none" strike="noStrike" cap="none" normalizeH="0" baseline="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0850">
                <a:tc>
                  <a:txBody>
                    <a:bodyPr/>
                    <a:lstStyle/>
                    <a:p>
                      <a:pPr marL="0" marR="0" lvl="0" indent="0" algn="l"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mj-lt"/>
                        </a:rPr>
                        <a:t>Midazolam</a:t>
                      </a:r>
                      <a:endParaRPr kumimoji="0" lang="sr-Latn-CS" sz="2000" b="0" i="0" u="none" strike="noStrike" cap="none" normalizeH="0" baseline="0" dirty="0" smtClean="0">
                        <a:ln>
                          <a:noFill/>
                        </a:ln>
                        <a:solidFill>
                          <a:schemeClr val="tx1"/>
                        </a:solidFill>
                        <a:effectLst/>
                        <a:latin typeface="+mj-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mj-lt"/>
                        </a:rPr>
                        <a:t>316</a:t>
                      </a:r>
                      <a:endParaRPr kumimoji="0" lang="sr-Latn-CS" sz="2000" b="0"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228</a:t>
                      </a:r>
                      <a:endParaRPr kumimoji="0" lang="sr-Latn-CS" sz="2000" b="0" i="0" u="none" strike="noStrike" cap="none" normalizeH="0" baseline="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72.2</a:t>
                      </a:r>
                      <a:endParaRPr kumimoji="0" lang="sr-Latn-CS" sz="2000" b="0" i="0" u="none" strike="noStrike" cap="none" normalizeH="0" baseline="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2438">
                <a:tc>
                  <a:txBody>
                    <a:bodyPr/>
                    <a:lstStyle/>
                    <a:p>
                      <a:pPr marL="0" marR="0" lvl="0" indent="0" algn="l"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Fenobarbiton</a:t>
                      </a:r>
                      <a:endParaRPr kumimoji="0" lang="sr-Latn-CS" sz="2000" b="0" i="0" u="none" strike="noStrike" cap="none" normalizeH="0" baseline="0" smtClean="0">
                        <a:ln>
                          <a:noFill/>
                        </a:ln>
                        <a:solidFill>
                          <a:schemeClr val="tx1"/>
                        </a:solidFill>
                        <a:effectLst/>
                        <a:latin typeface="+mj-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mj-lt"/>
                        </a:rPr>
                        <a:t>174</a:t>
                      </a:r>
                      <a:endParaRPr kumimoji="0" lang="sr-Latn-CS" sz="2000" b="0"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mj-lt"/>
                        </a:rPr>
                        <a:t>149</a:t>
                      </a:r>
                      <a:endParaRPr kumimoji="0" lang="sr-Latn-CS" sz="2000" b="0"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85.6</a:t>
                      </a:r>
                      <a:endParaRPr kumimoji="0" lang="sr-Latn-CS" sz="2000" b="0" i="0" u="none" strike="noStrike" cap="none" normalizeH="0" baseline="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0003"/>
                  </a:ext>
                </a:extLst>
              </a:tr>
              <a:tr h="450850">
                <a:tc>
                  <a:txBody>
                    <a:bodyPr/>
                    <a:lstStyle/>
                    <a:p>
                      <a:pPr marL="0" marR="0" lvl="0" indent="0" algn="l"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Fenitoin</a:t>
                      </a:r>
                      <a:endParaRPr kumimoji="0" lang="sr-Latn-CS" sz="2000" b="0" i="0" u="none" strike="noStrike" cap="none" normalizeH="0" baseline="0" smtClean="0">
                        <a:ln>
                          <a:noFill/>
                        </a:ln>
                        <a:solidFill>
                          <a:schemeClr val="tx1"/>
                        </a:solidFill>
                        <a:effectLst/>
                        <a:latin typeface="+mj-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mj-lt"/>
                        </a:rPr>
                        <a:t>159</a:t>
                      </a:r>
                      <a:endParaRPr kumimoji="0" lang="sr-Latn-CS" sz="2000" b="0"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mj-lt"/>
                        </a:rPr>
                        <a:t>86</a:t>
                      </a:r>
                      <a:endParaRPr kumimoji="0" lang="sr-Latn-CS" sz="2000" b="0"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mj-lt"/>
                        </a:rPr>
                        <a:t>54.1</a:t>
                      </a:r>
                      <a:endParaRPr kumimoji="0" lang="sr-Latn-CS" sz="2000" b="0"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52438">
                <a:tc>
                  <a:txBody>
                    <a:bodyPr/>
                    <a:lstStyle/>
                    <a:p>
                      <a:pPr marL="0" marR="0" lvl="0" indent="0" algn="l"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Tiopenton</a:t>
                      </a:r>
                      <a:endParaRPr kumimoji="0" lang="sr-Latn-CS" sz="2000" b="0" i="0" u="none" strike="noStrike" cap="none" normalizeH="0" baseline="0" smtClean="0">
                        <a:ln>
                          <a:noFill/>
                        </a:ln>
                        <a:solidFill>
                          <a:schemeClr val="tx1"/>
                        </a:solidFill>
                        <a:effectLst/>
                        <a:latin typeface="+mj-lt"/>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34</a:t>
                      </a:r>
                      <a:endParaRPr kumimoji="0" lang="sr-Latn-CS" sz="2000" b="0" i="0" u="none" strike="noStrike" cap="none" normalizeH="0" baseline="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mj-lt"/>
                        </a:rPr>
                        <a:t>23</a:t>
                      </a:r>
                      <a:endParaRPr kumimoji="0" lang="sr-Latn-CS" sz="2000" b="0"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dirty="0" smtClean="0">
                          <a:ln>
                            <a:noFill/>
                          </a:ln>
                          <a:solidFill>
                            <a:schemeClr val="tx1"/>
                          </a:solidFill>
                          <a:effectLst/>
                          <a:latin typeface="+mj-lt"/>
                        </a:rPr>
                        <a:t>68</a:t>
                      </a:r>
                      <a:endParaRPr kumimoji="0" lang="sr-Latn-CS" sz="2000" b="0" i="0" u="none" strike="noStrike" cap="none" normalizeH="0" baseline="0" dirty="0" smtClean="0">
                        <a:ln>
                          <a:noFill/>
                        </a:ln>
                        <a:solidFill>
                          <a:schemeClr val="tx1"/>
                        </a:solidFill>
                        <a:effectLst/>
                        <a:latin typeface="+mj-lt"/>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50850">
                <a:tc>
                  <a:txBody>
                    <a:bodyPr/>
                    <a:lstStyle/>
                    <a:p>
                      <a:pPr marL="0" marR="0" lvl="0" indent="0" algn="l"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en-US" sz="2000" b="0" i="0" u="none" strike="noStrike" cap="none" normalizeH="0" baseline="0" smtClean="0">
                          <a:ln>
                            <a:noFill/>
                          </a:ln>
                          <a:solidFill>
                            <a:schemeClr val="tx1"/>
                          </a:solidFill>
                          <a:effectLst/>
                          <a:latin typeface="+mj-lt"/>
                        </a:rPr>
                        <a:t>Lora</a:t>
                      </a:r>
                      <a:r>
                        <a:rPr kumimoji="0" lang="sr-Latn-CS" sz="2000" b="0" i="0" u="none" strike="noStrike" cap="none" normalizeH="0" baseline="0" smtClean="0">
                          <a:ln>
                            <a:noFill/>
                          </a:ln>
                          <a:solidFill>
                            <a:schemeClr val="tx1"/>
                          </a:solidFill>
                          <a:effectLst/>
                          <a:latin typeface="+mj-lt"/>
                        </a:rPr>
                        <a:t>zepam</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smtClean="0">
                          <a:ln>
                            <a:noFill/>
                          </a:ln>
                          <a:solidFill>
                            <a:schemeClr val="tx1"/>
                          </a:solidFill>
                          <a:effectLst/>
                          <a:latin typeface="+mj-lt"/>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dirty="0" smtClean="0">
                          <a:ln>
                            <a:noFill/>
                          </a:ln>
                          <a:solidFill>
                            <a:schemeClr val="tx1"/>
                          </a:solidFill>
                          <a:effectLst/>
                          <a:latin typeface="+mj-lt"/>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dirty="0" smtClean="0">
                          <a:ln>
                            <a:noFill/>
                          </a:ln>
                          <a:solidFill>
                            <a:schemeClr val="tx1"/>
                          </a:solidFill>
                          <a:effectLst/>
                          <a:latin typeface="+mj-lt"/>
                        </a:rPr>
                        <a:t>79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CCCC"/>
                    </a:solidFill>
                  </a:tcPr>
                </a:tc>
                <a:extLst>
                  <a:ext uri="{0D108BD9-81ED-4DB2-BD59-A6C34878D82A}">
                    <a16:rowId xmlns:a16="http://schemas.microsoft.com/office/drawing/2014/main" val="10006"/>
                  </a:ext>
                </a:extLst>
              </a:tr>
              <a:tr h="452438">
                <a:tc>
                  <a:txBody>
                    <a:bodyPr/>
                    <a:lstStyle/>
                    <a:p>
                      <a:pPr marL="0" marR="0" lvl="0" indent="0" algn="l"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smtClean="0">
                          <a:ln>
                            <a:noFill/>
                          </a:ln>
                          <a:solidFill>
                            <a:schemeClr val="bg2"/>
                          </a:solidFill>
                          <a:effectLst/>
                          <a:latin typeface="Arial" charset="0"/>
                        </a:rPr>
                        <a:t>Lidocain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smtClean="0">
                          <a:ln>
                            <a:noFill/>
                          </a:ln>
                          <a:solidFill>
                            <a:schemeClr val="bg2"/>
                          </a:solidFill>
                          <a:effectLst/>
                          <a:latin typeface="Arial"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smtClean="0">
                          <a:ln>
                            <a:noFill/>
                          </a:ln>
                          <a:solidFill>
                            <a:schemeClr val="bg2"/>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dirty="0" smtClean="0">
                          <a:ln>
                            <a:noFill/>
                          </a:ln>
                          <a:solidFill>
                            <a:schemeClr val="bg2"/>
                          </a:solidFill>
                          <a:effectLst/>
                          <a:latin typeface="Arial" charset="0"/>
                        </a:rPr>
                        <a:t>71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0850">
                <a:tc>
                  <a:txBody>
                    <a:bodyPr/>
                    <a:lstStyle/>
                    <a:p>
                      <a:pPr marL="0" marR="0" lvl="0" indent="0" algn="l"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smtClean="0">
                          <a:ln>
                            <a:noFill/>
                          </a:ln>
                          <a:solidFill>
                            <a:schemeClr val="bg2"/>
                          </a:solidFill>
                          <a:effectLst/>
                          <a:latin typeface="Arial" charset="0"/>
                        </a:rPr>
                        <a:t>Klometiazol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smtClean="0">
                          <a:ln>
                            <a:noFill/>
                          </a:ln>
                          <a:solidFill>
                            <a:schemeClr val="bg2"/>
                          </a:solidFill>
                          <a:effectLst/>
                          <a:latin typeface="Arial"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smtClean="0">
                          <a:ln>
                            <a:noFill/>
                          </a:ln>
                          <a:solidFill>
                            <a:schemeClr val="bg2"/>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20000"/>
                        </a:spcBef>
                        <a:spcAft>
                          <a:spcPct val="0"/>
                        </a:spcAft>
                        <a:buClr>
                          <a:schemeClr val="accent1"/>
                        </a:buClr>
                        <a:buSzPct val="70000"/>
                        <a:buFont typeface="Wingdings" pitchFamily="2" charset="2"/>
                        <a:buNone/>
                        <a:tabLst/>
                      </a:pPr>
                      <a:r>
                        <a:rPr kumimoji="0" lang="sr-Latn-CS" sz="2000" b="0" i="0" u="none" strike="noStrike" cap="none" normalizeH="0" baseline="0" dirty="0" smtClean="0">
                          <a:ln>
                            <a:noFill/>
                          </a:ln>
                          <a:solidFill>
                            <a:schemeClr val="bg2"/>
                          </a:solidFill>
                          <a:effectLst/>
                          <a:latin typeface="Arial" charset="0"/>
                        </a:rPr>
                        <a:t>57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104517" name="Text Box 69"/>
          <p:cNvSpPr txBox="1">
            <a:spLocks noChangeArrowheads="1"/>
          </p:cNvSpPr>
          <p:nvPr/>
        </p:nvSpPr>
        <p:spPr bwMode="auto">
          <a:xfrm>
            <a:off x="2057400" y="6019801"/>
            <a:ext cx="8077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en-US" sz="2000" i="1" dirty="0" err="1">
                <a:solidFill>
                  <a:schemeClr val="bg1"/>
                </a:solidFill>
              </a:rPr>
              <a:t>Navedeni</a:t>
            </a:r>
            <a:r>
              <a:rPr lang="en-US" sz="2000" i="1" dirty="0">
                <a:solidFill>
                  <a:schemeClr val="bg1"/>
                </a:solidFill>
              </a:rPr>
              <a:t> </a:t>
            </a:r>
            <a:r>
              <a:rPr lang="en-US" sz="2000" i="1" dirty="0" err="1">
                <a:solidFill>
                  <a:schemeClr val="bg1"/>
                </a:solidFill>
              </a:rPr>
              <a:t>podaci</a:t>
            </a:r>
            <a:r>
              <a:rPr lang="en-US" sz="2000" i="1" dirty="0">
                <a:solidFill>
                  <a:schemeClr val="bg1"/>
                </a:solidFill>
              </a:rPr>
              <a:t> se </a:t>
            </a:r>
            <a:r>
              <a:rPr lang="en-US" sz="2000" i="1" dirty="0" err="1">
                <a:solidFill>
                  <a:schemeClr val="bg1"/>
                </a:solidFill>
              </a:rPr>
              <a:t>odnose</a:t>
            </a:r>
            <a:r>
              <a:rPr lang="en-US" sz="2000" i="1" dirty="0">
                <a:solidFill>
                  <a:schemeClr val="bg1"/>
                </a:solidFill>
              </a:rPr>
              <a:t> </a:t>
            </a:r>
            <a:r>
              <a:rPr lang="en-US" sz="2000" i="1" dirty="0" err="1">
                <a:solidFill>
                  <a:schemeClr val="bg1"/>
                </a:solidFill>
              </a:rPr>
              <a:t>na</a:t>
            </a:r>
            <a:r>
              <a:rPr lang="en-US" sz="2000" i="1" dirty="0">
                <a:solidFill>
                  <a:schemeClr val="bg1"/>
                </a:solidFill>
              </a:rPr>
              <a:t> </a:t>
            </a:r>
            <a:r>
              <a:rPr lang="en-US" sz="2000" i="1" dirty="0" err="1">
                <a:solidFill>
                  <a:schemeClr val="bg1"/>
                </a:solidFill>
              </a:rPr>
              <a:t>bolesnike</a:t>
            </a:r>
            <a:r>
              <a:rPr lang="en-US" sz="2000" i="1" dirty="0">
                <a:solidFill>
                  <a:schemeClr val="bg1"/>
                </a:solidFill>
              </a:rPr>
              <a:t> </a:t>
            </a:r>
            <a:r>
              <a:rPr lang="en-US" sz="2000" i="1" dirty="0" err="1">
                <a:solidFill>
                  <a:schemeClr val="bg1"/>
                </a:solidFill>
              </a:rPr>
              <a:t>lečene</a:t>
            </a:r>
            <a:r>
              <a:rPr lang="en-US" sz="2000" i="1" dirty="0">
                <a:solidFill>
                  <a:schemeClr val="bg1"/>
                </a:solidFill>
              </a:rPr>
              <a:t> u KCS u </a:t>
            </a:r>
            <a:r>
              <a:rPr lang="en-US" sz="2000" i="1" dirty="0" err="1">
                <a:solidFill>
                  <a:schemeClr val="bg1"/>
                </a:solidFill>
              </a:rPr>
              <a:t>periodu</a:t>
            </a:r>
            <a:r>
              <a:rPr lang="en-US" sz="2000" i="1" dirty="0">
                <a:solidFill>
                  <a:schemeClr val="bg1"/>
                </a:solidFill>
              </a:rPr>
              <a:t> 01.01.1988-31.12.1998 (</a:t>
            </a:r>
            <a:r>
              <a:rPr lang="en-US" sz="2000" i="1" dirty="0" err="1">
                <a:solidFill>
                  <a:schemeClr val="bg1"/>
                </a:solidFill>
              </a:rPr>
              <a:t>Sokić</a:t>
            </a:r>
            <a:r>
              <a:rPr lang="en-US" sz="2000" i="1" dirty="0">
                <a:solidFill>
                  <a:schemeClr val="bg1"/>
                </a:solidFill>
              </a:rPr>
              <a:t>, 2001)</a:t>
            </a:r>
            <a:r>
              <a:rPr lang="en-US" sz="2000" dirty="0">
                <a:latin typeface="Times New Roman" pitchFamily="18" charset="0"/>
              </a:rPr>
              <a:t>.</a:t>
            </a:r>
          </a:p>
        </p:txBody>
      </p:sp>
      <p:sp>
        <p:nvSpPr>
          <p:cNvPr id="2" name="Date Placeholder 1"/>
          <p:cNvSpPr>
            <a:spLocks noGrp="1"/>
          </p:cNvSpPr>
          <p:nvPr>
            <p:ph type="dt" sz="half" idx="10"/>
          </p:nvPr>
        </p:nvSpPr>
        <p:spPr/>
        <p:txBody>
          <a:bodyPr/>
          <a:lstStyle/>
          <a:p>
            <a:fld id="{3B2106D3-8B3E-43E6-87BE-48619DD75C42}" type="datetime5">
              <a:rPr lang="en-US" smtClean="0"/>
              <a:t>16-Apr-25</a:t>
            </a:fld>
            <a:endParaRPr lang="sr-Latn-CS"/>
          </a:p>
        </p:txBody>
      </p:sp>
      <p:sp>
        <p:nvSpPr>
          <p:cNvPr id="4" name="Slide Number Placeholder 3"/>
          <p:cNvSpPr>
            <a:spLocks noGrp="1"/>
          </p:cNvSpPr>
          <p:nvPr>
            <p:ph type="sldNum" sz="quarter" idx="12"/>
          </p:nvPr>
        </p:nvSpPr>
        <p:spPr/>
        <p:txBody>
          <a:bodyPr/>
          <a:lstStyle/>
          <a:p>
            <a:fld id="{992FD59A-8D06-4B64-BE36-649625ED2A5D}" type="slidenum">
              <a:rPr lang="sr-Latn-CS" smtClean="0"/>
              <a:pPr/>
              <a:t>26</a:t>
            </a:fld>
            <a:endParaRPr lang="sr-Latn-CS"/>
          </a:p>
        </p:txBody>
      </p:sp>
    </p:spTree>
    <p:extLst>
      <p:ext uri="{BB962C8B-B14F-4D97-AF65-F5344CB8AC3E}">
        <p14:creationId xmlns:p14="http://schemas.microsoft.com/office/powerpoint/2010/main" val="37723635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1759526" y="567099"/>
            <a:ext cx="9078101" cy="838200"/>
          </a:xfrm>
        </p:spPr>
        <p:txBody>
          <a:bodyPr>
            <a:normAutofit fontScale="90000"/>
          </a:bodyPr>
          <a:lstStyle/>
          <a:p>
            <a:r>
              <a:rPr lang="en-US" dirty="0"/>
              <a:t>What are the most common mistakes?</a:t>
            </a:r>
            <a:endParaRPr lang="sr-Latn-CS" dirty="0"/>
          </a:p>
        </p:txBody>
      </p:sp>
      <p:sp>
        <p:nvSpPr>
          <p:cNvPr id="2" name="Date Placeholder 1"/>
          <p:cNvSpPr>
            <a:spLocks noGrp="1"/>
          </p:cNvSpPr>
          <p:nvPr>
            <p:ph type="dt" sz="half" idx="10"/>
          </p:nvPr>
        </p:nvSpPr>
        <p:spPr/>
        <p:txBody>
          <a:bodyPr/>
          <a:lstStyle/>
          <a:p>
            <a:fld id="{1793ADD3-E66D-408F-90CA-283CF3174737}" type="datetime5">
              <a:rPr lang="en-US" smtClean="0"/>
              <a:t>16-Apr-25</a:t>
            </a:fld>
            <a:endParaRPr lang="en-US"/>
          </a:p>
        </p:txBody>
      </p:sp>
      <p:sp>
        <p:nvSpPr>
          <p:cNvPr id="4" name="Slide Number Placeholder 3"/>
          <p:cNvSpPr>
            <a:spLocks noGrp="1"/>
          </p:cNvSpPr>
          <p:nvPr>
            <p:ph type="sldNum" sz="quarter" idx="12"/>
          </p:nvPr>
        </p:nvSpPr>
        <p:spPr/>
        <p:txBody>
          <a:bodyPr/>
          <a:lstStyle/>
          <a:p>
            <a:fld id="{ADF3B9B0-36BE-4C4B-AA5B-09BA3CE4F101}" type="slidenum">
              <a:rPr lang="en-US" smtClean="0"/>
              <a:pPr/>
              <a:t>27</a:t>
            </a:fld>
            <a:endParaRPr lang="en-US"/>
          </a:p>
        </p:txBody>
      </p:sp>
      <p:sp>
        <p:nvSpPr>
          <p:cNvPr id="5" name="Rectangle 4"/>
          <p:cNvSpPr/>
          <p:nvPr/>
        </p:nvSpPr>
        <p:spPr>
          <a:xfrm>
            <a:off x="1676400" y="2894779"/>
            <a:ext cx="9441873" cy="3452292"/>
          </a:xfrm>
          <a:prstGeom prst="rect">
            <a:avLst/>
          </a:prstGeom>
        </p:spPr>
        <p:txBody>
          <a:bodyPr wrap="square">
            <a:spAutoFit/>
          </a:bodyPr>
          <a:lstStyle/>
          <a:p>
            <a:pPr>
              <a:lnSpc>
                <a:spcPct val="115000"/>
              </a:lnSpc>
            </a:pPr>
            <a:r>
              <a:rPr lang="en-US" sz="2400" dirty="0"/>
              <a:t>Intramuscular administration of drugs (</a:t>
            </a:r>
            <a:r>
              <a:rPr lang="en-US" sz="2400" dirty="0" err="1"/>
              <a:t>eg</a:t>
            </a:r>
            <a:r>
              <a:rPr lang="en-US" sz="2400" dirty="0"/>
              <a:t> diazepam);</a:t>
            </a:r>
          </a:p>
          <a:p>
            <a:pPr>
              <a:lnSpc>
                <a:spcPct val="115000"/>
              </a:lnSpc>
            </a:pPr>
            <a:r>
              <a:rPr lang="en-US" sz="2400" dirty="0"/>
              <a:t>Too slow administration of the drug (</a:t>
            </a:r>
            <a:r>
              <a:rPr lang="en-US" sz="2400" dirty="0" err="1"/>
              <a:t>i.v.</a:t>
            </a:r>
            <a:r>
              <a:rPr lang="en-US" sz="2400" dirty="0"/>
              <a:t> dose of </a:t>
            </a:r>
            <a:r>
              <a:rPr lang="en-US" sz="2400" dirty="0" err="1"/>
              <a:t>phenobarbitone</a:t>
            </a:r>
            <a:r>
              <a:rPr lang="en-US" sz="2400" dirty="0"/>
              <a:t> is given in 500 ml of physiological solution in the form of a slow infusion);</a:t>
            </a:r>
          </a:p>
          <a:p>
            <a:pPr>
              <a:lnSpc>
                <a:spcPct val="115000"/>
              </a:lnSpc>
            </a:pPr>
            <a:r>
              <a:rPr lang="en-US" sz="2400" dirty="0"/>
              <a:t>Small dose (</a:t>
            </a:r>
            <a:r>
              <a:rPr lang="en-US" sz="2400" dirty="0" err="1"/>
              <a:t>underdosing</a:t>
            </a:r>
            <a:r>
              <a:rPr lang="en-US" sz="2400" dirty="0"/>
              <a:t>) of drugs;</a:t>
            </a:r>
          </a:p>
          <a:p>
            <a:pPr>
              <a:lnSpc>
                <a:spcPct val="115000"/>
              </a:lnSpc>
            </a:pPr>
            <a:r>
              <a:rPr lang="en-US" sz="2400" dirty="0"/>
              <a:t>A big break in the application of two therapeutic options ("idling");</a:t>
            </a:r>
          </a:p>
          <a:p>
            <a:pPr>
              <a:lnSpc>
                <a:spcPct val="115000"/>
              </a:lnSpc>
            </a:pPr>
            <a:r>
              <a:rPr lang="en-US" sz="2400" dirty="0"/>
              <a:t>Absence of a protocol for the treatment of status epilepticus!</a:t>
            </a:r>
            <a:endParaRPr lang="sr-Latn-CS" sz="2400" dirty="0"/>
          </a:p>
        </p:txBody>
      </p:sp>
    </p:spTree>
    <p:extLst>
      <p:ext uri="{BB962C8B-B14F-4D97-AF65-F5344CB8AC3E}">
        <p14:creationId xmlns:p14="http://schemas.microsoft.com/office/powerpoint/2010/main" val="952433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STATUS OUTCOME</a:t>
            </a:r>
            <a:endParaRPr lang="en-US" dirty="0"/>
          </a:p>
        </p:txBody>
      </p:sp>
      <p:sp>
        <p:nvSpPr>
          <p:cNvPr id="3" name="Content Placeholder 2"/>
          <p:cNvSpPr>
            <a:spLocks noGrp="1"/>
          </p:cNvSpPr>
          <p:nvPr>
            <p:ph idx="1"/>
          </p:nvPr>
        </p:nvSpPr>
        <p:spPr/>
        <p:txBody>
          <a:bodyPr>
            <a:normAutofit/>
          </a:bodyPr>
          <a:lstStyle/>
          <a:p>
            <a:r>
              <a:rPr lang="en-US" dirty="0"/>
              <a:t>A favorable outcome means the termination of the status and recovery of the patient to the condition that existed before,</a:t>
            </a:r>
          </a:p>
          <a:p>
            <a:r>
              <a:rPr lang="en-US" dirty="0"/>
              <a:t> and under unfavorable a condition that is permanently worse than the one before the start of the status or death, regardless of the cessation of convulsions. </a:t>
            </a:r>
          </a:p>
          <a:p>
            <a:r>
              <a:rPr lang="en-US" dirty="0"/>
              <a:t>The course of the status is not uniform but is disturbed by complications that may be the result of the underlying disease, strong convulsions, therapy or coma. </a:t>
            </a:r>
          </a:p>
          <a:p>
            <a:r>
              <a:rPr lang="en-US" dirty="0"/>
              <a:t>The presence of a complication worsens the outcome, which is most pronounced in the case of apnea, cardiac arrest, bacterial infections, and prolonged postictal coma.</a:t>
            </a:r>
            <a:endParaRPr lang="en-US" dirty="0"/>
          </a:p>
        </p:txBody>
      </p:sp>
      <p:sp>
        <p:nvSpPr>
          <p:cNvPr id="4" name="Date Placeholder 3"/>
          <p:cNvSpPr>
            <a:spLocks noGrp="1"/>
          </p:cNvSpPr>
          <p:nvPr>
            <p:ph type="dt" sz="half" idx="10"/>
          </p:nvPr>
        </p:nvSpPr>
        <p:spPr/>
        <p:txBody>
          <a:bodyPr/>
          <a:lstStyle/>
          <a:p>
            <a:fld id="{EE09BE35-FD0B-4CFA-959E-88EEC269BCBC}" type="datetime5">
              <a:rPr lang="en-US" smtClean="0"/>
              <a:t>16-Apr-25</a:t>
            </a:fld>
            <a:endParaRPr lang="en-US"/>
          </a:p>
        </p:txBody>
      </p:sp>
      <p:sp>
        <p:nvSpPr>
          <p:cNvPr id="5" name="Footer Placeholder 4"/>
          <p:cNvSpPr>
            <a:spLocks noGrp="1"/>
          </p:cNvSpPr>
          <p:nvPr>
            <p:ph type="ftr" sz="quarter" idx="11"/>
          </p:nvPr>
        </p:nvSpPr>
        <p:spPr/>
        <p:txBody>
          <a:bodyPr/>
          <a:lstStyle/>
          <a:p>
            <a:r>
              <a:rPr lang="en-US" smtClean="0"/>
              <a:t>TERAPIJA EPILEPTIČKOG STATUSA</a:t>
            </a:r>
            <a:endParaRPr lang="en-US"/>
          </a:p>
        </p:txBody>
      </p:sp>
      <p:sp>
        <p:nvSpPr>
          <p:cNvPr id="6" name="Slide Number Placeholder 5"/>
          <p:cNvSpPr>
            <a:spLocks noGrp="1"/>
          </p:cNvSpPr>
          <p:nvPr>
            <p:ph type="sldNum" sz="quarter" idx="12"/>
          </p:nvPr>
        </p:nvSpPr>
        <p:spPr/>
        <p:txBody>
          <a:bodyPr/>
          <a:lstStyle/>
          <a:p>
            <a:fld id="{487D6195-76A2-4FD1-824F-9A6F7304FD73}" type="slidenum">
              <a:rPr lang="en-US" smtClean="0"/>
              <a:pPr/>
              <a:t>28</a:t>
            </a:fld>
            <a:endParaRPr lang="en-US"/>
          </a:p>
        </p:txBody>
      </p:sp>
    </p:spTree>
    <p:extLst>
      <p:ext uri="{BB962C8B-B14F-4D97-AF65-F5344CB8AC3E}">
        <p14:creationId xmlns:p14="http://schemas.microsoft.com/office/powerpoint/2010/main" val="17099369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BD575-B736-4D99-8D51-AB88E308B3CB}" type="datetime3">
              <a:rPr lang="en-US" smtClean="0"/>
              <a:t>15 April 2025</a:t>
            </a:fld>
            <a:endParaRPr lang="en-US" dirty="0"/>
          </a:p>
        </p:txBody>
      </p:sp>
      <p:sp>
        <p:nvSpPr>
          <p:cNvPr id="3" name="Slide Number Placeholder 2"/>
          <p:cNvSpPr>
            <a:spLocks noGrp="1"/>
          </p:cNvSpPr>
          <p:nvPr>
            <p:ph type="sldNum" sz="quarter" idx="12"/>
          </p:nvPr>
        </p:nvSpPr>
        <p:spPr/>
        <p:txBody>
          <a:bodyPr/>
          <a:lstStyle/>
          <a:p>
            <a:fld id="{4FAB73BC-B049-4115-A692-8D63A059BFB8}" type="slidenum">
              <a:rPr lang="en-US" smtClean="0"/>
              <a:t>29</a:t>
            </a:fld>
            <a:endParaRPr lang="en-US" dirty="0"/>
          </a:p>
        </p:txBody>
      </p:sp>
      <p:pic>
        <p:nvPicPr>
          <p:cNvPr id="4" name="Picture 3"/>
          <p:cNvPicPr>
            <a:picLocks noChangeAspect="1"/>
          </p:cNvPicPr>
          <p:nvPr/>
        </p:nvPicPr>
        <p:blipFill>
          <a:blip r:embed="rId2"/>
          <a:stretch>
            <a:fillRect/>
          </a:stretch>
        </p:blipFill>
        <p:spPr>
          <a:xfrm>
            <a:off x="91855" y="-25401"/>
            <a:ext cx="12008289" cy="6908801"/>
          </a:xfrm>
          <a:prstGeom prst="rect">
            <a:avLst/>
          </a:prstGeom>
        </p:spPr>
      </p:pic>
    </p:spTree>
    <p:extLst>
      <p:ext uri="{BB962C8B-B14F-4D97-AF65-F5344CB8AC3E}">
        <p14:creationId xmlns:p14="http://schemas.microsoft.com/office/powerpoint/2010/main" val="1852992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sr-Latn-RS"/>
          </a:p>
        </p:txBody>
      </p:sp>
      <p:pic>
        <p:nvPicPr>
          <p:cNvPr id="4" name="Content Placeholder 3"/>
          <p:cNvPicPr>
            <a:picLocks noGrp="1" noChangeAspect="1"/>
          </p:cNvPicPr>
          <p:nvPr>
            <p:ph idx="1"/>
          </p:nvPr>
        </p:nvPicPr>
        <p:blipFill>
          <a:blip r:embed="rId2"/>
          <a:stretch>
            <a:fillRect/>
          </a:stretch>
        </p:blipFill>
        <p:spPr>
          <a:xfrm>
            <a:off x="0" y="0"/>
            <a:ext cx="12191999" cy="6858000"/>
          </a:xfrm>
          <a:prstGeom prst="rect">
            <a:avLst/>
          </a:prstGeom>
        </p:spPr>
      </p:pic>
      <p:sp>
        <p:nvSpPr>
          <p:cNvPr id="5" name="Content Placeholder 2"/>
          <p:cNvSpPr txBox="1">
            <a:spLocks/>
          </p:cNvSpPr>
          <p:nvPr/>
        </p:nvSpPr>
        <p:spPr>
          <a:xfrm>
            <a:off x="989814" y="2481518"/>
            <a:ext cx="10963374" cy="3318936"/>
          </a:xfrm>
          <a:prstGeom prst="rect">
            <a:avLst/>
          </a:prstGeom>
          <a:solidFill>
            <a:schemeClr val="bg1"/>
          </a:solidFill>
          <a:ln>
            <a:solidFill>
              <a:schemeClr val="tx1"/>
            </a:solidFill>
          </a:ln>
        </p:spPr>
        <p:txBody>
          <a:bodyPr vert="horz" lIns="91440" tIns="45720" rIns="91440" bIns="45720" rtlCol="0" anchor="t">
            <a:normAutofit/>
          </a:bodyPr>
          <a:lst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a:lstStyle>
          <a:p>
            <a:r>
              <a:rPr lang="en-US" sz="2000" dirty="0"/>
              <a:t>The </a:t>
            </a:r>
            <a:r>
              <a:rPr lang="en-US" sz="2000" dirty="0" smtClean="0"/>
              <a:t>Task </a:t>
            </a:r>
            <a:r>
              <a:rPr lang="en-US" sz="2000" dirty="0"/>
              <a:t>force proposed that epilepsy be considered to be a disease of the brain defined by any of the following conditions: </a:t>
            </a:r>
            <a:endParaRPr lang="en-US" sz="2000" dirty="0" smtClean="0"/>
          </a:p>
          <a:p>
            <a:r>
              <a:rPr lang="en-US" sz="2000" dirty="0" smtClean="0"/>
              <a:t>(</a:t>
            </a:r>
            <a:r>
              <a:rPr lang="en-US" sz="2000" dirty="0"/>
              <a:t>1) At least two unprovoked (or reflex) seizures occurring &gt;24 h apart</a:t>
            </a:r>
            <a:r>
              <a:rPr lang="en-US" sz="2000" dirty="0" smtClean="0"/>
              <a:t>;</a:t>
            </a:r>
          </a:p>
          <a:p>
            <a:r>
              <a:rPr lang="en-US" sz="2000" dirty="0" smtClean="0"/>
              <a:t> </a:t>
            </a:r>
            <a:r>
              <a:rPr lang="en-US" sz="2000" dirty="0"/>
              <a:t>(2) one unprovoked (or reflex) seizure and a probability of further seizures similar to the general recurrence risk (at least 60%) after two unprovoked seizures, occurring over the next 10 years; </a:t>
            </a:r>
            <a:endParaRPr lang="en-US" sz="2000" dirty="0" smtClean="0"/>
          </a:p>
          <a:p>
            <a:r>
              <a:rPr lang="en-US" sz="2000" dirty="0" smtClean="0"/>
              <a:t>(</a:t>
            </a:r>
            <a:r>
              <a:rPr lang="en-US" sz="2000" dirty="0"/>
              <a:t>3) diagnosis of an epilepsy syndrome</a:t>
            </a:r>
            <a:endParaRPr lang="sr-Latn-RS" sz="2000" dirty="0"/>
          </a:p>
        </p:txBody>
      </p:sp>
    </p:spTree>
    <p:extLst>
      <p:ext uri="{BB962C8B-B14F-4D97-AF65-F5344CB8AC3E}">
        <p14:creationId xmlns:p14="http://schemas.microsoft.com/office/powerpoint/2010/main" val="19338778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BD575-B736-4D99-8D51-AB88E308B3CB}" type="datetime3">
              <a:rPr lang="en-US" smtClean="0"/>
              <a:t>15 April 2025</a:t>
            </a:fld>
            <a:endParaRPr lang="en-US" dirty="0"/>
          </a:p>
        </p:txBody>
      </p:sp>
      <p:sp>
        <p:nvSpPr>
          <p:cNvPr id="3" name="Slide Number Placeholder 2"/>
          <p:cNvSpPr>
            <a:spLocks noGrp="1"/>
          </p:cNvSpPr>
          <p:nvPr>
            <p:ph type="sldNum" sz="quarter" idx="12"/>
          </p:nvPr>
        </p:nvSpPr>
        <p:spPr/>
        <p:txBody>
          <a:bodyPr/>
          <a:lstStyle/>
          <a:p>
            <a:fld id="{4FAB73BC-B049-4115-A692-8D63A059BFB8}" type="slidenum">
              <a:rPr lang="en-US" smtClean="0"/>
              <a:t>30</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8458"/>
            <a:ext cx="12091387" cy="6702542"/>
          </a:xfrm>
          <a:prstGeom prst="rect">
            <a:avLst/>
          </a:prstGeom>
        </p:spPr>
      </p:pic>
    </p:spTree>
    <p:extLst>
      <p:ext uri="{BB962C8B-B14F-4D97-AF65-F5344CB8AC3E}">
        <p14:creationId xmlns:p14="http://schemas.microsoft.com/office/powerpoint/2010/main" val="36202380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BD575-B736-4D99-8D51-AB88E308B3CB}" type="datetime3">
              <a:rPr lang="en-US" smtClean="0"/>
              <a:t>15 April 2025</a:t>
            </a:fld>
            <a:endParaRPr lang="en-US" dirty="0"/>
          </a:p>
        </p:txBody>
      </p:sp>
      <p:sp>
        <p:nvSpPr>
          <p:cNvPr id="3" name="Slide Number Placeholder 2"/>
          <p:cNvSpPr>
            <a:spLocks noGrp="1"/>
          </p:cNvSpPr>
          <p:nvPr>
            <p:ph type="sldNum" sz="quarter" idx="12"/>
          </p:nvPr>
        </p:nvSpPr>
        <p:spPr/>
        <p:txBody>
          <a:bodyPr/>
          <a:lstStyle/>
          <a:p>
            <a:fld id="{4FAB73BC-B049-4115-A692-8D63A059BFB8}" type="slidenum">
              <a:rPr lang="en-US" smtClean="0"/>
              <a:t>31</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704762"/>
          </a:xfrm>
          <a:prstGeom prst="rect">
            <a:avLst/>
          </a:prstGeom>
        </p:spPr>
      </p:pic>
    </p:spTree>
    <p:extLst>
      <p:ext uri="{BB962C8B-B14F-4D97-AF65-F5344CB8AC3E}">
        <p14:creationId xmlns:p14="http://schemas.microsoft.com/office/powerpoint/2010/main" val="378101247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a:ln>
            <a:solidFill>
              <a:schemeClr val="tx1"/>
            </a:solidFill>
          </a:ln>
        </p:spPr>
        <p:txBody>
          <a:bodyPr>
            <a:normAutofit/>
          </a:bodyPr>
          <a:lstStyle/>
          <a:p>
            <a:pPr algn="ctr"/>
            <a:r>
              <a:rPr lang="sr-Latn-RS"/>
              <a:t>Oral loading dose</a:t>
            </a:r>
            <a:endParaRPr lang="sr-Latn-RS" dirty="0"/>
          </a:p>
        </p:txBody>
      </p:sp>
      <p:sp>
        <p:nvSpPr>
          <p:cNvPr id="3" name="Content Placeholder 2"/>
          <p:cNvSpPr>
            <a:spLocks noGrp="1"/>
          </p:cNvSpPr>
          <p:nvPr>
            <p:ph idx="1"/>
          </p:nvPr>
        </p:nvSpPr>
        <p:spPr>
          <a:solidFill>
            <a:schemeClr val="bg1"/>
          </a:solidFill>
          <a:ln>
            <a:solidFill>
              <a:schemeClr val="tx1"/>
            </a:solidFill>
          </a:ln>
        </p:spPr>
        <p:txBody>
          <a:bodyPr/>
          <a:lstStyle/>
          <a:p>
            <a:r>
              <a:rPr lang="en-US" dirty="0"/>
              <a:t>To RAPIDLY provide HIGH therapeutic plasma concentrations of antistatic drugs</a:t>
            </a:r>
          </a:p>
          <a:p>
            <a:r>
              <a:rPr lang="en-US" dirty="0"/>
              <a:t>To saturate all DEPOE antistatic drugs in the body</a:t>
            </a:r>
          </a:p>
          <a:p>
            <a:r>
              <a:rPr lang="en-US" dirty="0"/>
              <a:t>To saturate the ELIMINATION mechanisms</a:t>
            </a:r>
          </a:p>
          <a:p>
            <a:r>
              <a:rPr lang="en-US" dirty="0"/>
              <a:t>To provide STABLE KINETICS of AS drugs with constantly high plasma concentrations</a:t>
            </a:r>
          </a:p>
          <a:p>
            <a:endParaRPr lang="en-US" dirty="0"/>
          </a:p>
          <a:p>
            <a:pPr algn="ctr"/>
            <a:r>
              <a:rPr lang="en-US" dirty="0"/>
              <a:t>ANTI-EPILEPTIC (IV, IM, ORAL) SHOULD BE ADMINISTERED TO PREVENT RECURRENCE OF SEIZURES AFTER ANTISTATIC DRUGS WEAR</a:t>
            </a:r>
            <a:endParaRPr lang="sr-Latn-RS" b="1" dirty="0">
              <a:solidFill>
                <a:srgbClr val="FF0000"/>
              </a:solidFill>
            </a:endParaRPr>
          </a:p>
        </p:txBody>
      </p:sp>
      <p:sp>
        <p:nvSpPr>
          <p:cNvPr id="4" name="Date Placeholder 3"/>
          <p:cNvSpPr>
            <a:spLocks noGrp="1"/>
          </p:cNvSpPr>
          <p:nvPr>
            <p:ph type="dt" sz="half" idx="10"/>
          </p:nvPr>
        </p:nvSpPr>
        <p:spPr/>
        <p:txBody>
          <a:bodyPr/>
          <a:lstStyle/>
          <a:p>
            <a:fld id="{52BD6E93-C3ED-4A40-9D3A-05A063C64A49}" type="datetime3">
              <a:rPr lang="en-US" smtClean="0"/>
              <a:t>16 April 2025</a:t>
            </a:fld>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32</a:t>
            </a:fld>
            <a:endParaRPr lang="en-US" dirty="0"/>
          </a:p>
        </p:txBody>
      </p:sp>
    </p:spTree>
    <p:extLst>
      <p:ext uri="{BB962C8B-B14F-4D97-AF65-F5344CB8AC3E}">
        <p14:creationId xmlns:p14="http://schemas.microsoft.com/office/powerpoint/2010/main" val="13561016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499152" y="578838"/>
            <a:ext cx="9180685" cy="1145185"/>
          </a:xfrm>
          <a:prstGeom prst="rect">
            <a:avLst/>
          </a:prstGeom>
          <a:solidFill>
            <a:schemeClr val="bg1"/>
          </a:solidFill>
          <a:ln>
            <a:solidFill>
              <a:schemeClr val="tx1"/>
            </a:solidFill>
          </a:ln>
        </p:spPr>
        <p:txBody>
          <a:bodyPr vert="horz" wrap="square" lIns="0" tIns="12065" rIns="0" bIns="0" rtlCol="0">
            <a:spAutoFit/>
          </a:bodyPr>
          <a:lstStyle/>
          <a:p>
            <a:pPr marL="12700" algn="ctr">
              <a:lnSpc>
                <a:spcPts val="4560"/>
              </a:lnSpc>
              <a:spcBef>
                <a:spcPts val="95"/>
              </a:spcBef>
            </a:pPr>
            <a:r>
              <a:rPr lang="en-US" sz="3600" b="1" spc="-5" dirty="0">
                <a:cs typeface="Calibri"/>
              </a:rPr>
              <a:t>Which drugs can be given as an oral loading dose?</a:t>
            </a:r>
            <a:endParaRPr sz="3600" b="1" spc="-5" dirty="0">
              <a:cs typeface="Calibri"/>
            </a:endParaRPr>
          </a:p>
        </p:txBody>
      </p:sp>
      <p:graphicFrame>
        <p:nvGraphicFramePr>
          <p:cNvPr id="3" name="object 3"/>
          <p:cNvGraphicFramePr>
            <a:graphicFrameLocks noGrp="1"/>
          </p:cNvGraphicFramePr>
          <p:nvPr>
            <p:extLst>
              <p:ext uri="{D42A27DB-BD31-4B8C-83A1-F6EECF244321}">
                <p14:modId xmlns:p14="http://schemas.microsoft.com/office/powerpoint/2010/main" val="2877823754"/>
              </p:ext>
            </p:extLst>
          </p:nvPr>
        </p:nvGraphicFramePr>
        <p:xfrm>
          <a:off x="1585237" y="1950980"/>
          <a:ext cx="9125584" cy="4625840"/>
        </p:xfrm>
        <a:graphic>
          <a:graphicData uri="http://schemas.openxmlformats.org/drawingml/2006/table">
            <a:tbl>
              <a:tblPr firstRow="1" bandRow="1">
                <a:tableStyleId>{2D5ABB26-0587-4C30-8999-92F81FD0307C}</a:tableStyleId>
              </a:tblPr>
              <a:tblGrid>
                <a:gridCol w="1895475">
                  <a:extLst>
                    <a:ext uri="{9D8B030D-6E8A-4147-A177-3AD203B41FA5}">
                      <a16:colId xmlns:a16="http://schemas.microsoft.com/office/drawing/2014/main" val="20000"/>
                    </a:ext>
                  </a:extLst>
                </a:gridCol>
                <a:gridCol w="7230109">
                  <a:extLst>
                    <a:ext uri="{9D8B030D-6E8A-4147-A177-3AD203B41FA5}">
                      <a16:colId xmlns:a16="http://schemas.microsoft.com/office/drawing/2014/main" val="20001"/>
                    </a:ext>
                  </a:extLst>
                </a:gridCol>
              </a:tblGrid>
              <a:tr h="689488">
                <a:tc>
                  <a:txBody>
                    <a:bodyPr/>
                    <a:lstStyle/>
                    <a:p>
                      <a:pPr marL="91440">
                        <a:lnSpc>
                          <a:spcPts val="1680"/>
                        </a:lnSpc>
                        <a:spcBef>
                          <a:spcPts val="750"/>
                        </a:spcBef>
                      </a:pPr>
                      <a:r>
                        <a:rPr sz="1400" b="1" spc="-5" dirty="0" err="1" smtClean="0">
                          <a:latin typeface="Arial"/>
                          <a:cs typeface="Arial"/>
                        </a:rPr>
                        <a:t>Valproat</a:t>
                      </a:r>
                      <a:r>
                        <a:rPr lang="sr-Latn-RS" sz="1400" b="1" spc="-5" dirty="0" smtClean="0">
                          <a:latin typeface="Arial"/>
                          <a:cs typeface="Arial"/>
                        </a:rPr>
                        <a:t> acid</a:t>
                      </a:r>
                      <a:endParaRPr sz="1400" dirty="0">
                        <a:latin typeface="Arial"/>
                        <a:cs typeface="Arial"/>
                      </a:endParaRPr>
                    </a:p>
                    <a:p>
                      <a:pPr marL="91440">
                        <a:lnSpc>
                          <a:spcPts val="2160"/>
                        </a:lnSpc>
                      </a:pPr>
                      <a:r>
                        <a:rPr sz="1800" b="1" dirty="0">
                          <a:latin typeface="Arial"/>
                          <a:cs typeface="Arial"/>
                        </a:rPr>
                        <a:t>(1,3</a:t>
                      </a:r>
                      <a:r>
                        <a:rPr sz="1800" b="1" spc="-50" dirty="0">
                          <a:latin typeface="Arial"/>
                          <a:cs typeface="Arial"/>
                        </a:rPr>
                        <a:t> </a:t>
                      </a:r>
                      <a:r>
                        <a:rPr sz="1800" b="1" spc="-5" dirty="0">
                          <a:latin typeface="Arial"/>
                          <a:cs typeface="Arial"/>
                        </a:rPr>
                        <a:t>mg/ml)</a:t>
                      </a:r>
                      <a:endParaRPr sz="1800" dirty="0">
                        <a:latin typeface="Arial"/>
                        <a:cs typeface="Arial"/>
                      </a:endParaRPr>
                    </a:p>
                  </a:txBody>
                  <a:tcPr marL="0" marR="0" marT="9525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1440" marR="580390">
                        <a:lnSpc>
                          <a:spcPct val="100000"/>
                        </a:lnSpc>
                        <a:spcBef>
                          <a:spcPts val="990"/>
                        </a:spcBef>
                      </a:pPr>
                      <a:r>
                        <a:rPr sz="1400" b="1" spc="-5" dirty="0">
                          <a:latin typeface="Arial"/>
                          <a:cs typeface="Arial"/>
                        </a:rPr>
                        <a:t>20-40 mg/kg </a:t>
                      </a:r>
                      <a:r>
                        <a:rPr lang="sr-Latn-RS" sz="1400" b="1" spc="-5" dirty="0" smtClean="0">
                          <a:latin typeface="Arial"/>
                          <a:cs typeface="Arial"/>
                        </a:rPr>
                        <a:t>in</a:t>
                      </a:r>
                      <a:r>
                        <a:rPr sz="1400" b="1" dirty="0" smtClean="0">
                          <a:latin typeface="Arial"/>
                          <a:cs typeface="Arial"/>
                        </a:rPr>
                        <a:t> </a:t>
                      </a:r>
                      <a:r>
                        <a:rPr sz="1400" b="1" dirty="0">
                          <a:latin typeface="Arial"/>
                          <a:cs typeface="Arial"/>
                        </a:rPr>
                        <a:t>3-4 </a:t>
                      </a:r>
                      <a:r>
                        <a:rPr lang="en-US" sz="1400" b="1" spc="-5" dirty="0" smtClean="0">
                          <a:latin typeface="Arial"/>
                          <a:cs typeface="Arial"/>
                        </a:rPr>
                        <a:t>portions </a:t>
                      </a:r>
                      <a:r>
                        <a:rPr sz="1400" b="1" spc="-5" dirty="0" smtClean="0">
                          <a:latin typeface="Arial"/>
                          <a:cs typeface="Arial"/>
                        </a:rPr>
                        <a:t>(</a:t>
                      </a:r>
                      <a:r>
                        <a:rPr sz="1400" b="1" spc="-5" dirty="0">
                          <a:latin typeface="Arial"/>
                          <a:cs typeface="Arial"/>
                        </a:rPr>
                        <a:t>npr. 1000 </a:t>
                      </a:r>
                      <a:r>
                        <a:rPr sz="1400" b="1" dirty="0">
                          <a:latin typeface="Arial"/>
                          <a:cs typeface="Arial"/>
                        </a:rPr>
                        <a:t>+ </a:t>
                      </a:r>
                      <a:r>
                        <a:rPr sz="1400" b="1" spc="-5" dirty="0">
                          <a:latin typeface="Arial"/>
                          <a:cs typeface="Arial"/>
                        </a:rPr>
                        <a:t>1000 </a:t>
                      </a:r>
                      <a:r>
                        <a:rPr sz="1400" b="1" dirty="0">
                          <a:latin typeface="Arial"/>
                          <a:cs typeface="Arial"/>
                        </a:rPr>
                        <a:t>+ </a:t>
                      </a:r>
                      <a:r>
                        <a:rPr sz="1400" b="1" spc="-5" dirty="0">
                          <a:latin typeface="Arial"/>
                          <a:cs typeface="Arial"/>
                        </a:rPr>
                        <a:t>1000 </a:t>
                      </a:r>
                      <a:r>
                        <a:rPr sz="1400" b="1" dirty="0">
                          <a:latin typeface="Arial"/>
                          <a:cs typeface="Arial"/>
                        </a:rPr>
                        <a:t>+ </a:t>
                      </a:r>
                      <a:r>
                        <a:rPr sz="1400" b="1" spc="-5" dirty="0">
                          <a:latin typeface="Arial"/>
                          <a:cs typeface="Arial"/>
                        </a:rPr>
                        <a:t>1000 mg) </a:t>
                      </a:r>
                      <a:r>
                        <a:rPr lang="en-US" sz="1400" b="1" spc="-5" dirty="0" smtClean="0">
                          <a:latin typeface="Arial"/>
                          <a:cs typeface="Arial"/>
                        </a:rPr>
                        <a:t>for half an hour.  At the end of the 2nd hour, 4000 mg was </a:t>
                      </a:r>
                      <a:r>
                        <a:rPr lang="en-US" sz="1400" b="1" spc="-5" dirty="0" err="1" smtClean="0">
                          <a:latin typeface="Arial"/>
                          <a:cs typeface="Arial"/>
                        </a:rPr>
                        <a:t>administered.</a:t>
                      </a:r>
                      <a:r>
                        <a:rPr sz="1400" b="1" dirty="0" err="1" smtClean="0">
                          <a:latin typeface="Arial"/>
                          <a:cs typeface="Arial"/>
                        </a:rPr>
                        <a:t>IGE</a:t>
                      </a:r>
                      <a:r>
                        <a:rPr sz="1400" b="1" dirty="0">
                          <a:latin typeface="Arial"/>
                          <a:cs typeface="Arial"/>
                        </a:rPr>
                        <a:t>,</a:t>
                      </a:r>
                      <a:r>
                        <a:rPr sz="1400" b="1" spc="-25" dirty="0">
                          <a:latin typeface="Arial"/>
                          <a:cs typeface="Arial"/>
                        </a:rPr>
                        <a:t> </a:t>
                      </a:r>
                      <a:r>
                        <a:rPr sz="1400" b="1" spc="5" dirty="0">
                          <a:latin typeface="Arial"/>
                          <a:cs typeface="Arial"/>
                        </a:rPr>
                        <a:t>JME</a:t>
                      </a:r>
                      <a:endParaRPr sz="1400" dirty="0">
                        <a:latin typeface="Arial"/>
                        <a:cs typeface="Arial"/>
                      </a:endParaRPr>
                    </a:p>
                  </a:txBody>
                  <a:tcPr marL="0" marR="0" marT="12573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extLst>
                  <a:ext uri="{0D108BD9-81ED-4DB2-BD59-A6C34878D82A}">
                    <a16:rowId xmlns:a16="http://schemas.microsoft.com/office/drawing/2014/main" val="10000"/>
                  </a:ext>
                </a:extLst>
              </a:tr>
              <a:tr h="689609">
                <a:tc>
                  <a:txBody>
                    <a:bodyPr/>
                    <a:lstStyle/>
                    <a:p>
                      <a:pPr marL="91440" marR="857885">
                        <a:lnSpc>
                          <a:spcPct val="100000"/>
                        </a:lnSpc>
                        <a:spcBef>
                          <a:spcPts val="994"/>
                        </a:spcBef>
                      </a:pPr>
                      <a:r>
                        <a:rPr sz="1400" b="1" spc="-5" dirty="0">
                          <a:latin typeface="Arial"/>
                          <a:cs typeface="Arial"/>
                        </a:rPr>
                        <a:t>Topiramat </a:t>
                      </a:r>
                      <a:r>
                        <a:rPr sz="1400" b="1" dirty="0">
                          <a:latin typeface="Arial"/>
                          <a:cs typeface="Arial"/>
                        </a:rPr>
                        <a:t> (9,8</a:t>
                      </a:r>
                      <a:r>
                        <a:rPr sz="1400" b="1" spc="-100" dirty="0">
                          <a:latin typeface="Arial"/>
                          <a:cs typeface="Arial"/>
                        </a:rPr>
                        <a:t> </a:t>
                      </a:r>
                      <a:r>
                        <a:rPr sz="1400" b="1" spc="-5" dirty="0">
                          <a:latin typeface="Arial"/>
                          <a:cs typeface="Arial"/>
                        </a:rPr>
                        <a:t>mg/ml)</a:t>
                      </a:r>
                      <a:endParaRPr sz="1400">
                        <a:latin typeface="Arial"/>
                        <a:cs typeface="Arial"/>
                      </a:endParaRPr>
                    </a:p>
                  </a:txBody>
                  <a:tcPr marL="0" marR="0" marT="12636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1440" marR="323215">
                        <a:lnSpc>
                          <a:spcPct val="100000"/>
                        </a:lnSpc>
                        <a:spcBef>
                          <a:spcPts val="994"/>
                        </a:spcBef>
                      </a:pPr>
                      <a:r>
                        <a:rPr sz="1400" b="1" dirty="0">
                          <a:latin typeface="Arial"/>
                          <a:cs typeface="Arial"/>
                        </a:rPr>
                        <a:t>4-8 </a:t>
                      </a:r>
                      <a:r>
                        <a:rPr sz="1400" b="1" spc="-5" dirty="0">
                          <a:latin typeface="Arial"/>
                          <a:cs typeface="Arial"/>
                        </a:rPr>
                        <a:t>mg/kg </a:t>
                      </a:r>
                      <a:r>
                        <a:rPr lang="sr-Latn-RS" sz="1400" b="1" spc="-5" dirty="0" smtClean="0">
                          <a:latin typeface="Arial"/>
                          <a:cs typeface="Arial"/>
                        </a:rPr>
                        <a:t>in</a:t>
                      </a:r>
                      <a:r>
                        <a:rPr sz="1400" b="1" dirty="0" smtClean="0">
                          <a:latin typeface="Arial"/>
                          <a:cs typeface="Arial"/>
                        </a:rPr>
                        <a:t> </a:t>
                      </a:r>
                      <a:r>
                        <a:rPr sz="1400" b="1" dirty="0">
                          <a:latin typeface="Arial"/>
                          <a:cs typeface="Arial"/>
                        </a:rPr>
                        <a:t>3-4 </a:t>
                      </a:r>
                      <a:r>
                        <a:rPr lang="en-US" sz="1400" b="1" spc="-5" dirty="0" smtClean="0">
                          <a:latin typeface="Arial"/>
                          <a:cs typeface="Arial"/>
                        </a:rPr>
                        <a:t>portions</a:t>
                      </a:r>
                      <a:r>
                        <a:rPr sz="1400" b="1" spc="-5" dirty="0" smtClean="0">
                          <a:latin typeface="Arial"/>
                          <a:cs typeface="Arial"/>
                        </a:rPr>
                        <a:t> </a:t>
                      </a:r>
                      <a:r>
                        <a:rPr sz="1400" b="1" spc="-5" dirty="0">
                          <a:latin typeface="Arial"/>
                          <a:cs typeface="Arial"/>
                        </a:rPr>
                        <a:t>(npr. 200 </a:t>
                      </a:r>
                      <a:r>
                        <a:rPr sz="1400" b="1" dirty="0">
                          <a:latin typeface="Arial"/>
                          <a:cs typeface="Arial"/>
                        </a:rPr>
                        <a:t>+ </a:t>
                      </a:r>
                      <a:r>
                        <a:rPr sz="1400" b="1" spc="-5" dirty="0">
                          <a:latin typeface="Arial"/>
                          <a:cs typeface="Arial"/>
                        </a:rPr>
                        <a:t>200 </a:t>
                      </a:r>
                      <a:r>
                        <a:rPr sz="1400" b="1" dirty="0">
                          <a:latin typeface="Arial"/>
                          <a:cs typeface="Arial"/>
                        </a:rPr>
                        <a:t>+ </a:t>
                      </a:r>
                      <a:r>
                        <a:rPr sz="1400" b="1" spc="-5" dirty="0">
                          <a:latin typeface="Arial"/>
                          <a:cs typeface="Arial"/>
                        </a:rPr>
                        <a:t>200 </a:t>
                      </a:r>
                      <a:r>
                        <a:rPr sz="1400" b="1" dirty="0">
                          <a:latin typeface="Arial"/>
                          <a:cs typeface="Arial"/>
                        </a:rPr>
                        <a:t>+ </a:t>
                      </a:r>
                      <a:r>
                        <a:rPr sz="1400" b="1" spc="-5" dirty="0">
                          <a:latin typeface="Arial"/>
                          <a:cs typeface="Arial"/>
                        </a:rPr>
                        <a:t>200 mg) </a:t>
                      </a:r>
                      <a:r>
                        <a:rPr lang="en-US" sz="1400" b="1" spc="-5" dirty="0" smtClean="0">
                          <a:latin typeface="Arial"/>
                          <a:cs typeface="Arial"/>
                        </a:rPr>
                        <a:t>for half an hour.  At the end of the 2nd hour</a:t>
                      </a:r>
                      <a:r>
                        <a:rPr lang="sr-Latn-RS" sz="1400" b="1" spc="-5" baseline="0" dirty="0" smtClean="0">
                          <a:latin typeface="Arial"/>
                          <a:cs typeface="Arial"/>
                        </a:rPr>
                        <a:t> </a:t>
                      </a:r>
                      <a:r>
                        <a:rPr sz="1400" b="1" spc="-5" dirty="0" smtClean="0">
                          <a:latin typeface="Arial"/>
                          <a:cs typeface="Arial"/>
                        </a:rPr>
                        <a:t>800</a:t>
                      </a:r>
                      <a:r>
                        <a:rPr sz="1400" b="1" spc="-20" dirty="0" smtClean="0">
                          <a:latin typeface="Arial"/>
                          <a:cs typeface="Arial"/>
                        </a:rPr>
                        <a:t> </a:t>
                      </a:r>
                      <a:r>
                        <a:rPr sz="1400" b="1" spc="-5" dirty="0" smtClean="0">
                          <a:latin typeface="Arial"/>
                          <a:cs typeface="Arial"/>
                        </a:rPr>
                        <a:t>mg</a:t>
                      </a:r>
                      <a:r>
                        <a:rPr lang="sr-Latn-RS" sz="1400" b="1" spc="-5" dirty="0" smtClean="0">
                          <a:latin typeface="Arial"/>
                          <a:cs typeface="Arial"/>
                        </a:rPr>
                        <a:t> </a:t>
                      </a:r>
                      <a:r>
                        <a:rPr lang="en-US" sz="1400" b="1" spc="-5" dirty="0" smtClean="0">
                          <a:latin typeface="Arial"/>
                          <a:cs typeface="Arial"/>
                        </a:rPr>
                        <a:t>was administered.</a:t>
                      </a:r>
                      <a:endParaRPr sz="1400" dirty="0">
                        <a:latin typeface="Arial"/>
                        <a:cs typeface="Arial"/>
                      </a:endParaRPr>
                    </a:p>
                  </a:txBody>
                  <a:tcPr marL="0" marR="0" marT="12636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extLst>
                  <a:ext uri="{0D108BD9-81ED-4DB2-BD59-A6C34878D82A}">
                    <a16:rowId xmlns:a16="http://schemas.microsoft.com/office/drawing/2014/main" val="10001"/>
                  </a:ext>
                </a:extLst>
              </a:tr>
              <a:tr h="689457">
                <a:tc>
                  <a:txBody>
                    <a:bodyPr/>
                    <a:lstStyle/>
                    <a:p>
                      <a:pPr marL="91440">
                        <a:lnSpc>
                          <a:spcPct val="100000"/>
                        </a:lnSpc>
                        <a:spcBef>
                          <a:spcPts val="994"/>
                        </a:spcBef>
                      </a:pPr>
                      <a:r>
                        <a:rPr sz="1400" b="1" spc="-5" dirty="0" err="1" smtClean="0">
                          <a:latin typeface="Arial"/>
                          <a:cs typeface="Arial"/>
                        </a:rPr>
                        <a:t>Lako</a:t>
                      </a:r>
                      <a:r>
                        <a:rPr lang="sr-Latn-RS" sz="1400" b="1" spc="-5" dirty="0" smtClean="0">
                          <a:latin typeface="Arial"/>
                          <a:cs typeface="Arial"/>
                        </a:rPr>
                        <a:t>s</a:t>
                      </a:r>
                      <a:r>
                        <a:rPr sz="1400" b="1" spc="-5" dirty="0" smtClean="0">
                          <a:latin typeface="Arial"/>
                          <a:cs typeface="Arial"/>
                        </a:rPr>
                        <a:t>amid</a:t>
                      </a:r>
                      <a:endParaRPr sz="1400" dirty="0">
                        <a:latin typeface="Arial"/>
                        <a:cs typeface="Arial"/>
                      </a:endParaRPr>
                    </a:p>
                    <a:p>
                      <a:pPr marL="91440">
                        <a:lnSpc>
                          <a:spcPct val="100000"/>
                        </a:lnSpc>
                      </a:pPr>
                      <a:r>
                        <a:rPr sz="1400" b="1" dirty="0">
                          <a:latin typeface="Arial"/>
                          <a:cs typeface="Arial"/>
                        </a:rPr>
                        <a:t>(20</a:t>
                      </a:r>
                      <a:r>
                        <a:rPr sz="1400" b="1" spc="-55" dirty="0">
                          <a:latin typeface="Arial"/>
                          <a:cs typeface="Arial"/>
                        </a:rPr>
                        <a:t> </a:t>
                      </a:r>
                      <a:r>
                        <a:rPr sz="1400" b="1" spc="-5" dirty="0">
                          <a:latin typeface="Arial"/>
                          <a:cs typeface="Arial"/>
                        </a:rPr>
                        <a:t>mg/ml)</a:t>
                      </a:r>
                      <a:endParaRPr sz="1400" dirty="0">
                        <a:latin typeface="Arial"/>
                        <a:cs typeface="Arial"/>
                      </a:endParaRPr>
                    </a:p>
                  </a:txBody>
                  <a:tcPr marL="0" marR="0" marT="12636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1440">
                        <a:lnSpc>
                          <a:spcPct val="100000"/>
                        </a:lnSpc>
                        <a:spcBef>
                          <a:spcPts val="994"/>
                        </a:spcBef>
                      </a:pPr>
                      <a:r>
                        <a:rPr sz="1400" b="1" spc="-5" dirty="0">
                          <a:latin typeface="Arial"/>
                          <a:cs typeface="Arial"/>
                        </a:rPr>
                        <a:t>3-6</a:t>
                      </a:r>
                      <a:r>
                        <a:rPr sz="1400" b="1" spc="-20" dirty="0">
                          <a:latin typeface="Arial"/>
                          <a:cs typeface="Arial"/>
                        </a:rPr>
                        <a:t> </a:t>
                      </a:r>
                      <a:r>
                        <a:rPr sz="1400" b="1" spc="-5" dirty="0">
                          <a:latin typeface="Arial"/>
                          <a:cs typeface="Arial"/>
                        </a:rPr>
                        <a:t>mg/kg</a:t>
                      </a:r>
                      <a:r>
                        <a:rPr sz="1400" b="1" spc="-25" dirty="0">
                          <a:latin typeface="Arial"/>
                          <a:cs typeface="Arial"/>
                        </a:rPr>
                        <a:t> </a:t>
                      </a:r>
                      <a:r>
                        <a:rPr lang="sr-Latn-RS" sz="1400" b="1" spc="0" dirty="0" smtClean="0">
                          <a:latin typeface="Arial"/>
                          <a:cs typeface="Arial"/>
                        </a:rPr>
                        <a:t>in</a:t>
                      </a:r>
                      <a:r>
                        <a:rPr sz="1400" b="1" spc="-10" dirty="0" smtClean="0">
                          <a:latin typeface="Arial"/>
                          <a:cs typeface="Arial"/>
                        </a:rPr>
                        <a:t> </a:t>
                      </a:r>
                      <a:r>
                        <a:rPr sz="1400" b="1" spc="-5" dirty="0">
                          <a:latin typeface="Arial"/>
                          <a:cs typeface="Arial"/>
                        </a:rPr>
                        <a:t>3-4</a:t>
                      </a:r>
                      <a:r>
                        <a:rPr sz="1400" b="1" spc="-20" dirty="0">
                          <a:latin typeface="Arial"/>
                          <a:cs typeface="Arial"/>
                        </a:rPr>
                        <a:t> </a:t>
                      </a:r>
                      <a:r>
                        <a:rPr lang="en-US" sz="1400" b="1" spc="-5" dirty="0" smtClean="0">
                          <a:latin typeface="Arial"/>
                          <a:cs typeface="Arial"/>
                        </a:rPr>
                        <a:t>portions </a:t>
                      </a:r>
                      <a:r>
                        <a:rPr sz="1400" b="1" spc="-5" dirty="0" smtClean="0">
                          <a:latin typeface="Arial"/>
                          <a:cs typeface="Arial"/>
                        </a:rPr>
                        <a:t>(</a:t>
                      </a:r>
                      <a:r>
                        <a:rPr sz="1400" b="1" spc="-5" dirty="0">
                          <a:latin typeface="Arial"/>
                          <a:cs typeface="Arial"/>
                        </a:rPr>
                        <a:t>npr.</a:t>
                      </a:r>
                      <a:r>
                        <a:rPr sz="1400" b="1" spc="-25" dirty="0">
                          <a:latin typeface="Arial"/>
                          <a:cs typeface="Arial"/>
                        </a:rPr>
                        <a:t> </a:t>
                      </a:r>
                      <a:r>
                        <a:rPr sz="1400" b="1" dirty="0">
                          <a:latin typeface="Arial"/>
                          <a:cs typeface="Arial"/>
                        </a:rPr>
                        <a:t>150</a:t>
                      </a:r>
                      <a:r>
                        <a:rPr sz="1400" b="1" spc="-20" dirty="0">
                          <a:latin typeface="Arial"/>
                          <a:cs typeface="Arial"/>
                        </a:rPr>
                        <a:t> </a:t>
                      </a:r>
                      <a:r>
                        <a:rPr sz="1400" b="1" dirty="0">
                          <a:latin typeface="Arial"/>
                          <a:cs typeface="Arial"/>
                        </a:rPr>
                        <a:t>+</a:t>
                      </a:r>
                      <a:r>
                        <a:rPr sz="1400" b="1" spc="-10" dirty="0">
                          <a:latin typeface="Arial"/>
                          <a:cs typeface="Arial"/>
                        </a:rPr>
                        <a:t> </a:t>
                      </a:r>
                      <a:r>
                        <a:rPr sz="1400" b="1" dirty="0">
                          <a:latin typeface="Arial"/>
                          <a:cs typeface="Arial"/>
                        </a:rPr>
                        <a:t>150</a:t>
                      </a:r>
                      <a:r>
                        <a:rPr sz="1400" b="1" spc="-20" dirty="0">
                          <a:latin typeface="Arial"/>
                          <a:cs typeface="Arial"/>
                        </a:rPr>
                        <a:t> </a:t>
                      </a:r>
                      <a:r>
                        <a:rPr sz="1400" b="1" dirty="0">
                          <a:latin typeface="Arial"/>
                          <a:cs typeface="Arial"/>
                        </a:rPr>
                        <a:t>+</a:t>
                      </a:r>
                      <a:r>
                        <a:rPr sz="1400" b="1" spc="-5" dirty="0">
                          <a:latin typeface="Arial"/>
                          <a:cs typeface="Arial"/>
                        </a:rPr>
                        <a:t> </a:t>
                      </a:r>
                      <a:r>
                        <a:rPr sz="1400" b="1" dirty="0">
                          <a:latin typeface="Arial"/>
                          <a:cs typeface="Arial"/>
                        </a:rPr>
                        <a:t>150</a:t>
                      </a:r>
                      <a:r>
                        <a:rPr sz="1400" b="1" spc="-20" dirty="0">
                          <a:latin typeface="Arial"/>
                          <a:cs typeface="Arial"/>
                        </a:rPr>
                        <a:t> </a:t>
                      </a:r>
                      <a:r>
                        <a:rPr sz="1400" b="1" dirty="0">
                          <a:latin typeface="Arial"/>
                          <a:cs typeface="Arial"/>
                        </a:rPr>
                        <a:t>+</a:t>
                      </a:r>
                      <a:r>
                        <a:rPr sz="1400" b="1" spc="-10" dirty="0">
                          <a:latin typeface="Arial"/>
                          <a:cs typeface="Arial"/>
                        </a:rPr>
                        <a:t> </a:t>
                      </a:r>
                      <a:r>
                        <a:rPr sz="1400" b="1" dirty="0">
                          <a:latin typeface="Arial"/>
                          <a:cs typeface="Arial"/>
                        </a:rPr>
                        <a:t>150</a:t>
                      </a:r>
                      <a:r>
                        <a:rPr sz="1400" b="1" spc="-20" dirty="0">
                          <a:latin typeface="Arial"/>
                          <a:cs typeface="Arial"/>
                        </a:rPr>
                        <a:t> </a:t>
                      </a:r>
                      <a:r>
                        <a:rPr sz="1400" b="1" spc="-5" dirty="0">
                          <a:latin typeface="Arial"/>
                          <a:cs typeface="Arial"/>
                        </a:rPr>
                        <a:t>mg) </a:t>
                      </a:r>
                      <a:r>
                        <a:rPr lang="en-US" sz="1400" b="1" spc="-5" dirty="0" smtClean="0">
                          <a:latin typeface="Arial"/>
                          <a:cs typeface="Arial"/>
                        </a:rPr>
                        <a:t>for half an hour.  At the end of the 2nd hour</a:t>
                      </a:r>
                      <a:r>
                        <a:rPr lang="en-US" sz="1400" b="1" spc="-5" baseline="0" dirty="0" smtClean="0">
                          <a:latin typeface="Arial"/>
                          <a:cs typeface="Arial"/>
                        </a:rPr>
                        <a:t> </a:t>
                      </a:r>
                      <a:r>
                        <a:rPr lang="sr-Latn-RS" sz="1400" b="1" spc="-5" baseline="0" dirty="0" smtClean="0">
                          <a:latin typeface="Arial"/>
                          <a:cs typeface="Arial"/>
                        </a:rPr>
                        <a:t>6</a:t>
                      </a:r>
                      <a:r>
                        <a:rPr lang="en-US" sz="1400" b="1" spc="-5" dirty="0" smtClean="0">
                          <a:latin typeface="Arial"/>
                          <a:cs typeface="Arial"/>
                        </a:rPr>
                        <a:t>00</a:t>
                      </a:r>
                      <a:r>
                        <a:rPr lang="en-US" sz="1400" b="1" spc="-20" dirty="0" smtClean="0">
                          <a:latin typeface="Arial"/>
                          <a:cs typeface="Arial"/>
                        </a:rPr>
                        <a:t> </a:t>
                      </a:r>
                      <a:r>
                        <a:rPr lang="en-US" sz="1400" b="1" spc="-5" dirty="0" smtClean="0">
                          <a:latin typeface="Arial"/>
                          <a:cs typeface="Arial"/>
                        </a:rPr>
                        <a:t>mg was administered.</a:t>
                      </a:r>
                      <a:endParaRPr sz="1400" dirty="0">
                        <a:latin typeface="Arial"/>
                        <a:cs typeface="Arial"/>
                      </a:endParaRPr>
                    </a:p>
                  </a:txBody>
                  <a:tcPr marL="0" marR="0" marT="12636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extLst>
                  <a:ext uri="{0D108BD9-81ED-4DB2-BD59-A6C34878D82A}">
                    <a16:rowId xmlns:a16="http://schemas.microsoft.com/office/drawing/2014/main" val="10002"/>
                  </a:ext>
                </a:extLst>
              </a:tr>
              <a:tr h="689625">
                <a:tc>
                  <a:txBody>
                    <a:bodyPr/>
                    <a:lstStyle/>
                    <a:p>
                      <a:pPr marL="91440" marR="884555">
                        <a:lnSpc>
                          <a:spcPct val="100000"/>
                        </a:lnSpc>
                        <a:spcBef>
                          <a:spcPts val="994"/>
                        </a:spcBef>
                      </a:pPr>
                      <a:r>
                        <a:rPr sz="1400" b="1" dirty="0">
                          <a:latin typeface="Arial"/>
                          <a:cs typeface="Arial"/>
                        </a:rPr>
                        <a:t>Pr</a:t>
                      </a:r>
                      <a:r>
                        <a:rPr sz="1400" b="1" spc="-5" dirty="0">
                          <a:latin typeface="Arial"/>
                          <a:cs typeface="Arial"/>
                        </a:rPr>
                        <a:t>e</a:t>
                      </a:r>
                      <a:r>
                        <a:rPr sz="1400" b="1" spc="-10" dirty="0">
                          <a:latin typeface="Arial"/>
                          <a:cs typeface="Arial"/>
                        </a:rPr>
                        <a:t>g</a:t>
                      </a:r>
                      <a:r>
                        <a:rPr sz="1400" b="1" spc="-5" dirty="0">
                          <a:latin typeface="Arial"/>
                          <a:cs typeface="Arial"/>
                        </a:rPr>
                        <a:t>a</a:t>
                      </a:r>
                      <a:r>
                        <a:rPr sz="1400" b="1" spc="-10" dirty="0">
                          <a:latin typeface="Arial"/>
                          <a:cs typeface="Arial"/>
                        </a:rPr>
                        <a:t>b</a:t>
                      </a:r>
                      <a:r>
                        <a:rPr sz="1400" b="1" spc="-5" dirty="0">
                          <a:latin typeface="Arial"/>
                          <a:cs typeface="Arial"/>
                        </a:rPr>
                        <a:t>a</a:t>
                      </a:r>
                      <a:r>
                        <a:rPr sz="1400" b="1" dirty="0">
                          <a:latin typeface="Arial"/>
                          <a:cs typeface="Arial"/>
                        </a:rPr>
                        <a:t>lin </a:t>
                      </a:r>
                      <a:r>
                        <a:rPr sz="1400" dirty="0">
                          <a:latin typeface="Times New Roman"/>
                          <a:cs typeface="Times New Roman"/>
                        </a:rPr>
                        <a:t> </a:t>
                      </a:r>
                      <a:r>
                        <a:rPr sz="1400" b="1" dirty="0">
                          <a:latin typeface="Arial"/>
                          <a:cs typeface="Arial"/>
                        </a:rPr>
                        <a:t>(30</a:t>
                      </a:r>
                      <a:r>
                        <a:rPr sz="1400" b="1" spc="-65" dirty="0">
                          <a:latin typeface="Arial"/>
                          <a:cs typeface="Arial"/>
                        </a:rPr>
                        <a:t> </a:t>
                      </a:r>
                      <a:r>
                        <a:rPr sz="1400" b="1" spc="-5" dirty="0">
                          <a:latin typeface="Arial"/>
                          <a:cs typeface="Arial"/>
                        </a:rPr>
                        <a:t>mg/ml)</a:t>
                      </a:r>
                      <a:endParaRPr sz="1400">
                        <a:latin typeface="Arial"/>
                        <a:cs typeface="Arial"/>
                      </a:endParaRPr>
                    </a:p>
                  </a:txBody>
                  <a:tcPr marL="0" marR="0" marT="12636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1440" marR="323215">
                        <a:lnSpc>
                          <a:spcPct val="100000"/>
                        </a:lnSpc>
                        <a:spcBef>
                          <a:spcPts val="994"/>
                        </a:spcBef>
                      </a:pPr>
                      <a:r>
                        <a:rPr sz="1400" b="1" dirty="0">
                          <a:latin typeface="Arial"/>
                          <a:cs typeface="Arial"/>
                        </a:rPr>
                        <a:t>3-6 </a:t>
                      </a:r>
                      <a:r>
                        <a:rPr sz="1400" b="1" spc="-5" dirty="0">
                          <a:latin typeface="Arial"/>
                          <a:cs typeface="Arial"/>
                        </a:rPr>
                        <a:t>mg/kg </a:t>
                      </a:r>
                      <a:r>
                        <a:rPr lang="sr-Latn-RS" sz="1400" b="1" spc="0" dirty="0" smtClean="0">
                          <a:latin typeface="Arial"/>
                          <a:cs typeface="Arial"/>
                        </a:rPr>
                        <a:t>in</a:t>
                      </a:r>
                      <a:r>
                        <a:rPr sz="1400" b="1" dirty="0" smtClean="0">
                          <a:latin typeface="Arial"/>
                          <a:cs typeface="Arial"/>
                        </a:rPr>
                        <a:t> </a:t>
                      </a:r>
                      <a:r>
                        <a:rPr sz="1400" b="1" dirty="0">
                          <a:latin typeface="Arial"/>
                          <a:cs typeface="Arial"/>
                        </a:rPr>
                        <a:t>3-4 </a:t>
                      </a:r>
                      <a:r>
                        <a:rPr lang="en-US" sz="1400" b="1" spc="-5" dirty="0" smtClean="0">
                          <a:latin typeface="Arial"/>
                          <a:cs typeface="Arial"/>
                        </a:rPr>
                        <a:t>portions</a:t>
                      </a:r>
                      <a:r>
                        <a:rPr sz="1400" b="1" spc="-5" dirty="0" smtClean="0">
                          <a:latin typeface="Arial"/>
                          <a:cs typeface="Arial"/>
                        </a:rPr>
                        <a:t> </a:t>
                      </a:r>
                      <a:r>
                        <a:rPr sz="1400" b="1" spc="-5" dirty="0">
                          <a:latin typeface="Arial"/>
                          <a:cs typeface="Arial"/>
                        </a:rPr>
                        <a:t>(npr. 150 </a:t>
                      </a:r>
                      <a:r>
                        <a:rPr sz="1400" b="1" dirty="0">
                          <a:latin typeface="Arial"/>
                          <a:cs typeface="Arial"/>
                        </a:rPr>
                        <a:t>+ </a:t>
                      </a:r>
                      <a:r>
                        <a:rPr sz="1400" b="1" spc="-5" dirty="0">
                          <a:latin typeface="Arial"/>
                          <a:cs typeface="Arial"/>
                        </a:rPr>
                        <a:t>150 </a:t>
                      </a:r>
                      <a:r>
                        <a:rPr sz="1400" b="1" dirty="0">
                          <a:latin typeface="Arial"/>
                          <a:cs typeface="Arial"/>
                        </a:rPr>
                        <a:t>+ </a:t>
                      </a:r>
                      <a:r>
                        <a:rPr sz="1400" b="1" spc="-5" dirty="0">
                          <a:latin typeface="Arial"/>
                          <a:cs typeface="Arial"/>
                        </a:rPr>
                        <a:t>150 </a:t>
                      </a:r>
                      <a:r>
                        <a:rPr sz="1400" b="1" dirty="0">
                          <a:latin typeface="Arial"/>
                          <a:cs typeface="Arial"/>
                        </a:rPr>
                        <a:t>+ </a:t>
                      </a:r>
                      <a:r>
                        <a:rPr sz="1400" b="1" spc="-5" dirty="0">
                          <a:latin typeface="Arial"/>
                          <a:cs typeface="Arial"/>
                        </a:rPr>
                        <a:t>150 mg) na po pola sata. Krajem 2. </a:t>
                      </a:r>
                      <a:r>
                        <a:rPr sz="1400" b="1" spc="-375" dirty="0">
                          <a:latin typeface="Arial"/>
                          <a:cs typeface="Arial"/>
                        </a:rPr>
                        <a:t> </a:t>
                      </a:r>
                      <a:r>
                        <a:rPr sz="1400" b="1" spc="-5" dirty="0">
                          <a:latin typeface="Arial"/>
                          <a:cs typeface="Arial"/>
                        </a:rPr>
                        <a:t>sata</a:t>
                      </a:r>
                      <a:r>
                        <a:rPr sz="1400" b="1" spc="-20" dirty="0">
                          <a:latin typeface="Arial"/>
                          <a:cs typeface="Arial"/>
                        </a:rPr>
                        <a:t> </a:t>
                      </a:r>
                      <a:r>
                        <a:rPr sz="1400" b="1" spc="-5" dirty="0">
                          <a:latin typeface="Arial"/>
                          <a:cs typeface="Arial"/>
                        </a:rPr>
                        <a:t>primenjeno</a:t>
                      </a:r>
                      <a:r>
                        <a:rPr sz="1400" b="1" spc="-50" dirty="0">
                          <a:latin typeface="Arial"/>
                          <a:cs typeface="Arial"/>
                        </a:rPr>
                        <a:t> </a:t>
                      </a:r>
                      <a:r>
                        <a:rPr sz="1400" b="1" dirty="0">
                          <a:latin typeface="Arial"/>
                          <a:cs typeface="Arial"/>
                        </a:rPr>
                        <a:t>je</a:t>
                      </a:r>
                      <a:r>
                        <a:rPr sz="1400" b="1" spc="-20" dirty="0">
                          <a:latin typeface="Arial"/>
                          <a:cs typeface="Arial"/>
                        </a:rPr>
                        <a:t> </a:t>
                      </a:r>
                      <a:r>
                        <a:rPr sz="1400" b="1" spc="-5" dirty="0">
                          <a:latin typeface="Arial"/>
                          <a:cs typeface="Arial"/>
                        </a:rPr>
                        <a:t>600</a:t>
                      </a:r>
                      <a:r>
                        <a:rPr sz="1400" b="1" spc="-20" dirty="0">
                          <a:latin typeface="Arial"/>
                          <a:cs typeface="Arial"/>
                        </a:rPr>
                        <a:t> </a:t>
                      </a:r>
                      <a:r>
                        <a:rPr sz="1400" b="1" spc="-5" dirty="0">
                          <a:latin typeface="Arial"/>
                          <a:cs typeface="Arial"/>
                        </a:rPr>
                        <a:t>mg</a:t>
                      </a:r>
                      <a:endParaRPr sz="1400" dirty="0">
                        <a:latin typeface="Arial"/>
                        <a:cs typeface="Arial"/>
                      </a:endParaRPr>
                    </a:p>
                  </a:txBody>
                  <a:tcPr marL="0" marR="0" marT="126364"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extLst>
                  <a:ext uri="{0D108BD9-81ED-4DB2-BD59-A6C34878D82A}">
                    <a16:rowId xmlns:a16="http://schemas.microsoft.com/office/drawing/2014/main" val="10003"/>
                  </a:ext>
                </a:extLst>
              </a:tr>
              <a:tr h="755141">
                <a:tc>
                  <a:txBody>
                    <a:bodyPr/>
                    <a:lstStyle/>
                    <a:p>
                      <a:pPr marL="91440" marR="85090">
                        <a:lnSpc>
                          <a:spcPct val="100000"/>
                        </a:lnSpc>
                        <a:spcBef>
                          <a:spcPts val="525"/>
                        </a:spcBef>
                      </a:pPr>
                      <a:r>
                        <a:rPr sz="2000" b="1" dirty="0">
                          <a:solidFill>
                            <a:srgbClr val="0000CC"/>
                          </a:solidFill>
                          <a:latin typeface="Arial"/>
                          <a:cs typeface="Arial"/>
                        </a:rPr>
                        <a:t>Le</a:t>
                      </a:r>
                      <a:r>
                        <a:rPr sz="2000" b="1" spc="-20" dirty="0">
                          <a:solidFill>
                            <a:srgbClr val="0000CC"/>
                          </a:solidFill>
                          <a:latin typeface="Arial"/>
                          <a:cs typeface="Arial"/>
                        </a:rPr>
                        <a:t>v</a:t>
                      </a:r>
                      <a:r>
                        <a:rPr sz="2000" b="1" spc="-5" dirty="0">
                          <a:solidFill>
                            <a:srgbClr val="0000CC"/>
                          </a:solidFill>
                          <a:latin typeface="Arial"/>
                          <a:cs typeface="Arial"/>
                        </a:rPr>
                        <a:t>e</a:t>
                      </a:r>
                      <a:r>
                        <a:rPr sz="2000" b="1" dirty="0">
                          <a:solidFill>
                            <a:srgbClr val="0000CC"/>
                          </a:solidFill>
                          <a:latin typeface="Arial"/>
                          <a:cs typeface="Arial"/>
                        </a:rPr>
                        <a:t>tiracet</a:t>
                      </a:r>
                      <a:r>
                        <a:rPr sz="2000" b="1" spc="5" dirty="0">
                          <a:solidFill>
                            <a:srgbClr val="0000CC"/>
                          </a:solidFill>
                          <a:latin typeface="Arial"/>
                          <a:cs typeface="Arial"/>
                        </a:rPr>
                        <a:t>a</a:t>
                      </a:r>
                      <a:r>
                        <a:rPr sz="2000" b="1" dirty="0">
                          <a:solidFill>
                            <a:srgbClr val="0000CC"/>
                          </a:solidFill>
                          <a:latin typeface="Arial"/>
                          <a:cs typeface="Arial"/>
                        </a:rPr>
                        <a:t>m </a:t>
                      </a:r>
                      <a:r>
                        <a:rPr sz="2000" dirty="0">
                          <a:solidFill>
                            <a:srgbClr val="0000CC"/>
                          </a:solidFill>
                          <a:latin typeface="Times New Roman"/>
                          <a:cs typeface="Times New Roman"/>
                        </a:rPr>
                        <a:t> </a:t>
                      </a:r>
                      <a:r>
                        <a:rPr sz="2000" b="1" dirty="0">
                          <a:solidFill>
                            <a:srgbClr val="A40020"/>
                          </a:solidFill>
                          <a:latin typeface="Arial"/>
                          <a:cs typeface="Arial"/>
                        </a:rPr>
                        <a:t>(1000</a:t>
                      </a:r>
                      <a:r>
                        <a:rPr sz="2000" b="1" spc="-50" dirty="0">
                          <a:solidFill>
                            <a:srgbClr val="A40020"/>
                          </a:solidFill>
                          <a:latin typeface="Arial"/>
                          <a:cs typeface="Arial"/>
                        </a:rPr>
                        <a:t> </a:t>
                      </a:r>
                      <a:r>
                        <a:rPr sz="2000" b="1" spc="-10" dirty="0">
                          <a:solidFill>
                            <a:srgbClr val="A40020"/>
                          </a:solidFill>
                          <a:latin typeface="Arial"/>
                          <a:cs typeface="Arial"/>
                        </a:rPr>
                        <a:t>mg/ml)</a:t>
                      </a:r>
                      <a:endParaRPr sz="2000">
                        <a:latin typeface="Arial"/>
                        <a:cs typeface="Arial"/>
                      </a:endParaRPr>
                    </a:p>
                  </a:txBody>
                  <a:tcPr marL="0" marR="0" marT="66675"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a:txBody>
                    <a:bodyPr/>
                    <a:lstStyle/>
                    <a:p>
                      <a:pPr marL="91440" marR="343535">
                        <a:lnSpc>
                          <a:spcPct val="100000"/>
                        </a:lnSpc>
                        <a:spcBef>
                          <a:spcPts val="525"/>
                        </a:spcBef>
                      </a:pPr>
                      <a:r>
                        <a:rPr sz="2000" b="1" dirty="0">
                          <a:solidFill>
                            <a:srgbClr val="0000CC"/>
                          </a:solidFill>
                          <a:latin typeface="Arial"/>
                          <a:cs typeface="Arial"/>
                        </a:rPr>
                        <a:t>20-60</a:t>
                      </a:r>
                      <a:r>
                        <a:rPr sz="2000" b="1" spc="-30" dirty="0">
                          <a:solidFill>
                            <a:srgbClr val="0000CC"/>
                          </a:solidFill>
                          <a:latin typeface="Arial"/>
                          <a:cs typeface="Arial"/>
                        </a:rPr>
                        <a:t> </a:t>
                      </a:r>
                      <a:r>
                        <a:rPr sz="2000" b="1" spc="-5" dirty="0">
                          <a:solidFill>
                            <a:srgbClr val="0000CC"/>
                          </a:solidFill>
                          <a:latin typeface="Arial"/>
                          <a:cs typeface="Arial"/>
                        </a:rPr>
                        <a:t>mg/kg</a:t>
                      </a:r>
                      <a:r>
                        <a:rPr sz="2000" b="1" spc="-15" dirty="0">
                          <a:solidFill>
                            <a:srgbClr val="0000CC"/>
                          </a:solidFill>
                          <a:latin typeface="Arial"/>
                          <a:cs typeface="Arial"/>
                        </a:rPr>
                        <a:t> </a:t>
                      </a:r>
                      <a:r>
                        <a:rPr lang="sr-Latn-RS" sz="2000" b="1" spc="-5" dirty="0" smtClean="0">
                          <a:latin typeface="Arial"/>
                          <a:cs typeface="Arial"/>
                        </a:rPr>
                        <a:t>in</a:t>
                      </a:r>
                      <a:r>
                        <a:rPr lang="sr-Latn-RS" sz="2000" b="1" dirty="0" smtClean="0">
                          <a:latin typeface="Arial"/>
                          <a:cs typeface="Arial"/>
                        </a:rPr>
                        <a:t> 3-4 </a:t>
                      </a:r>
                      <a:r>
                        <a:rPr lang="sr-Latn-RS" sz="2000" b="1" spc="-5" dirty="0" smtClean="0">
                          <a:latin typeface="Arial"/>
                          <a:cs typeface="Arial"/>
                        </a:rPr>
                        <a:t>portions </a:t>
                      </a:r>
                      <a:r>
                        <a:rPr sz="2000" b="1" dirty="0" smtClean="0">
                          <a:solidFill>
                            <a:srgbClr val="0000CC"/>
                          </a:solidFill>
                          <a:latin typeface="Arial"/>
                          <a:cs typeface="Arial"/>
                        </a:rPr>
                        <a:t>(</a:t>
                      </a:r>
                      <a:r>
                        <a:rPr sz="2000" b="1" dirty="0">
                          <a:solidFill>
                            <a:srgbClr val="0000CC"/>
                          </a:solidFill>
                          <a:latin typeface="Arial"/>
                          <a:cs typeface="Arial"/>
                        </a:rPr>
                        <a:t>npr</a:t>
                      </a:r>
                      <a:r>
                        <a:rPr sz="2000" b="1" spc="-20" dirty="0">
                          <a:solidFill>
                            <a:srgbClr val="0000CC"/>
                          </a:solidFill>
                          <a:latin typeface="Arial"/>
                          <a:cs typeface="Arial"/>
                        </a:rPr>
                        <a:t> </a:t>
                      </a:r>
                      <a:r>
                        <a:rPr sz="2000" b="1" spc="-5" dirty="0">
                          <a:solidFill>
                            <a:srgbClr val="0000CC"/>
                          </a:solidFill>
                          <a:latin typeface="Arial"/>
                          <a:cs typeface="Arial"/>
                        </a:rPr>
                        <a:t>1500</a:t>
                      </a:r>
                      <a:r>
                        <a:rPr sz="2000" b="1" spc="-15" dirty="0">
                          <a:solidFill>
                            <a:srgbClr val="0000CC"/>
                          </a:solidFill>
                          <a:latin typeface="Arial"/>
                          <a:cs typeface="Arial"/>
                        </a:rPr>
                        <a:t> </a:t>
                      </a:r>
                      <a:r>
                        <a:rPr sz="2000" b="1" dirty="0">
                          <a:solidFill>
                            <a:srgbClr val="0000CC"/>
                          </a:solidFill>
                          <a:latin typeface="Arial"/>
                          <a:cs typeface="Arial"/>
                        </a:rPr>
                        <a:t>+</a:t>
                      </a:r>
                      <a:r>
                        <a:rPr sz="2000" b="1" spc="-15" dirty="0">
                          <a:solidFill>
                            <a:srgbClr val="0000CC"/>
                          </a:solidFill>
                          <a:latin typeface="Arial"/>
                          <a:cs typeface="Arial"/>
                        </a:rPr>
                        <a:t> </a:t>
                      </a:r>
                      <a:r>
                        <a:rPr sz="2000" b="1" spc="-5" dirty="0">
                          <a:solidFill>
                            <a:srgbClr val="0000CC"/>
                          </a:solidFill>
                          <a:latin typeface="Arial"/>
                          <a:cs typeface="Arial"/>
                        </a:rPr>
                        <a:t>1500</a:t>
                      </a:r>
                      <a:r>
                        <a:rPr sz="2000" b="1" spc="-25" dirty="0">
                          <a:solidFill>
                            <a:srgbClr val="0000CC"/>
                          </a:solidFill>
                          <a:latin typeface="Arial"/>
                          <a:cs typeface="Arial"/>
                        </a:rPr>
                        <a:t> </a:t>
                      </a:r>
                      <a:r>
                        <a:rPr sz="2000" b="1" dirty="0">
                          <a:solidFill>
                            <a:srgbClr val="0000CC"/>
                          </a:solidFill>
                          <a:latin typeface="Arial"/>
                          <a:cs typeface="Arial"/>
                        </a:rPr>
                        <a:t>+</a:t>
                      </a:r>
                      <a:r>
                        <a:rPr sz="2000" b="1" spc="-10" dirty="0">
                          <a:solidFill>
                            <a:srgbClr val="0000CC"/>
                          </a:solidFill>
                          <a:latin typeface="Arial"/>
                          <a:cs typeface="Arial"/>
                        </a:rPr>
                        <a:t> </a:t>
                      </a:r>
                      <a:r>
                        <a:rPr sz="2000" b="1" spc="-5" dirty="0">
                          <a:solidFill>
                            <a:srgbClr val="0000CC"/>
                          </a:solidFill>
                          <a:latin typeface="Arial"/>
                          <a:cs typeface="Arial"/>
                        </a:rPr>
                        <a:t>1500</a:t>
                      </a:r>
                      <a:r>
                        <a:rPr sz="2000" b="1" spc="-20" dirty="0">
                          <a:solidFill>
                            <a:srgbClr val="0000CC"/>
                          </a:solidFill>
                          <a:latin typeface="Arial"/>
                          <a:cs typeface="Arial"/>
                        </a:rPr>
                        <a:t> </a:t>
                      </a:r>
                      <a:r>
                        <a:rPr sz="2000" b="1" dirty="0">
                          <a:solidFill>
                            <a:srgbClr val="0000CC"/>
                          </a:solidFill>
                          <a:latin typeface="Arial"/>
                          <a:cs typeface="Arial"/>
                        </a:rPr>
                        <a:t>+</a:t>
                      </a:r>
                      <a:r>
                        <a:rPr sz="2000" b="1" spc="-25" dirty="0">
                          <a:solidFill>
                            <a:srgbClr val="0000CC"/>
                          </a:solidFill>
                          <a:latin typeface="Arial"/>
                          <a:cs typeface="Arial"/>
                        </a:rPr>
                        <a:t> </a:t>
                      </a:r>
                      <a:r>
                        <a:rPr sz="2000" b="1" spc="-5" dirty="0">
                          <a:solidFill>
                            <a:srgbClr val="0000CC"/>
                          </a:solidFill>
                          <a:latin typeface="Arial"/>
                          <a:cs typeface="Arial"/>
                        </a:rPr>
                        <a:t>1500 </a:t>
                      </a:r>
                      <a:r>
                        <a:rPr sz="2000" b="1" spc="-540" dirty="0">
                          <a:solidFill>
                            <a:srgbClr val="0000CC"/>
                          </a:solidFill>
                          <a:latin typeface="Arial"/>
                          <a:cs typeface="Arial"/>
                        </a:rPr>
                        <a:t> </a:t>
                      </a:r>
                      <a:r>
                        <a:rPr sz="2000" b="1" spc="-5" dirty="0">
                          <a:solidFill>
                            <a:srgbClr val="0000CC"/>
                          </a:solidFill>
                          <a:latin typeface="Arial"/>
                          <a:cs typeface="Arial"/>
                        </a:rPr>
                        <a:t>mg)</a:t>
                      </a:r>
                      <a:r>
                        <a:rPr sz="2000" b="1" spc="-20" dirty="0">
                          <a:solidFill>
                            <a:srgbClr val="0000CC"/>
                          </a:solidFill>
                          <a:latin typeface="Arial"/>
                          <a:cs typeface="Arial"/>
                        </a:rPr>
                        <a:t> </a:t>
                      </a:r>
                      <a:r>
                        <a:rPr lang="en-US" sz="2000" b="1" spc="-5" dirty="0" smtClean="0">
                          <a:latin typeface="Arial"/>
                          <a:cs typeface="Arial"/>
                        </a:rPr>
                        <a:t>for half an hour.  At the end of the 2nd hour, 4000 mg was administered.</a:t>
                      </a:r>
                      <a:endParaRPr sz="2000" dirty="0">
                        <a:latin typeface="Arial"/>
                        <a:cs typeface="Arial"/>
                      </a:endParaRPr>
                    </a:p>
                  </a:txBody>
                  <a:tcPr marL="0" marR="0" marT="66675"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extLst>
                  <a:ext uri="{0D108BD9-81ED-4DB2-BD59-A6C34878D82A}">
                    <a16:rowId xmlns:a16="http://schemas.microsoft.com/office/drawing/2014/main" val="10004"/>
                  </a:ext>
                </a:extLst>
              </a:tr>
              <a:tr h="886586">
                <a:tc gridSpan="2">
                  <a:txBody>
                    <a:bodyPr/>
                    <a:lstStyle/>
                    <a:p>
                      <a:pPr marL="1905" algn="ctr">
                        <a:lnSpc>
                          <a:spcPct val="100000"/>
                        </a:lnSpc>
                        <a:spcBef>
                          <a:spcPts val="560"/>
                        </a:spcBef>
                      </a:pPr>
                      <a:r>
                        <a:rPr lang="en-US" sz="2400" b="1" spc="-5" dirty="0" smtClean="0">
                          <a:solidFill>
                            <a:srgbClr val="0000CC"/>
                          </a:solidFill>
                          <a:latin typeface="Arial"/>
                          <a:cs typeface="Arial"/>
                        </a:rPr>
                        <a:t>Continuation of further therapy with a higher daily dose for 12-24 hours</a:t>
                      </a:r>
                      <a:r>
                        <a:rPr lang="sr-Latn-RS" sz="2400" b="1" spc="-5" dirty="0" smtClean="0">
                          <a:solidFill>
                            <a:srgbClr val="0000CC"/>
                          </a:solidFill>
                          <a:latin typeface="Arial"/>
                          <a:cs typeface="Arial"/>
                        </a:rPr>
                        <a:t> </a:t>
                      </a:r>
                      <a:r>
                        <a:rPr sz="2400" b="1" dirty="0" smtClean="0">
                          <a:solidFill>
                            <a:srgbClr val="0000CC"/>
                          </a:solidFill>
                          <a:latin typeface="Arial"/>
                          <a:cs typeface="Arial"/>
                        </a:rPr>
                        <a:t>(LEV</a:t>
                      </a:r>
                      <a:r>
                        <a:rPr sz="2400" b="1" spc="-30" dirty="0" smtClean="0">
                          <a:solidFill>
                            <a:srgbClr val="0000CC"/>
                          </a:solidFill>
                          <a:latin typeface="Arial"/>
                          <a:cs typeface="Arial"/>
                        </a:rPr>
                        <a:t> </a:t>
                      </a:r>
                      <a:r>
                        <a:rPr sz="2400" b="1" spc="-5" dirty="0">
                          <a:solidFill>
                            <a:srgbClr val="0000CC"/>
                          </a:solidFill>
                          <a:latin typeface="Arial"/>
                          <a:cs typeface="Arial"/>
                        </a:rPr>
                        <a:t>2000+0+2000</a:t>
                      </a:r>
                      <a:r>
                        <a:rPr sz="2400" b="1" dirty="0">
                          <a:solidFill>
                            <a:srgbClr val="0000CC"/>
                          </a:solidFill>
                          <a:latin typeface="Arial"/>
                          <a:cs typeface="Arial"/>
                        </a:rPr>
                        <a:t> </a:t>
                      </a:r>
                      <a:r>
                        <a:rPr sz="2400" b="1" spc="-5" dirty="0">
                          <a:solidFill>
                            <a:srgbClr val="0000CC"/>
                          </a:solidFill>
                          <a:latin typeface="Arial"/>
                          <a:cs typeface="Arial"/>
                        </a:rPr>
                        <a:t>mg)</a:t>
                      </a:r>
                      <a:endParaRPr sz="2400" dirty="0">
                        <a:latin typeface="Arial"/>
                        <a:cs typeface="Arial"/>
                      </a:endParaRPr>
                    </a:p>
                  </a:txBody>
                  <a:tcPr marL="0" marR="0" marT="71120" marB="0">
                    <a:lnL w="19050">
                      <a:solidFill>
                        <a:srgbClr val="000000"/>
                      </a:solidFill>
                      <a:prstDash val="solid"/>
                    </a:lnL>
                    <a:lnR w="19050">
                      <a:solidFill>
                        <a:srgbClr val="000000"/>
                      </a:solidFill>
                      <a:prstDash val="solid"/>
                    </a:lnR>
                    <a:lnT w="19050">
                      <a:solidFill>
                        <a:srgbClr val="000000"/>
                      </a:solidFill>
                      <a:prstDash val="solid"/>
                    </a:lnT>
                    <a:lnB w="19050">
                      <a:solidFill>
                        <a:srgbClr val="000000"/>
                      </a:solidFill>
                      <a:prstDash val="solid"/>
                    </a:lnB>
                  </a:tcPr>
                </a:tc>
                <a:tc hMerge="1">
                  <a:txBody>
                    <a:bodyPr/>
                    <a:lstStyle/>
                    <a:p>
                      <a:endParaRPr/>
                    </a:p>
                  </a:txBody>
                  <a:tcPr marL="0" marR="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8185434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02389C-3747-49DB-B973-54F3E24D47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0723" y="2636195"/>
            <a:ext cx="4963964" cy="3668692"/>
          </a:xfrm>
          <a:prstGeom prst="rect">
            <a:avLst/>
          </a:prstGeom>
        </p:spPr>
      </p:pic>
      <p:sp>
        <p:nvSpPr>
          <p:cNvPr id="4" name="Subtitle 3">
            <a:extLst>
              <a:ext uri="{FF2B5EF4-FFF2-40B4-BE49-F238E27FC236}">
                <a16:creationId xmlns:a16="http://schemas.microsoft.com/office/drawing/2014/main" id="{FF004EAE-7FBB-4072-ADEE-1DED85DFADB7}"/>
              </a:ext>
            </a:extLst>
          </p:cNvPr>
          <p:cNvSpPr>
            <a:spLocks noGrp="1"/>
          </p:cNvSpPr>
          <p:nvPr>
            <p:ph type="subTitle" idx="1"/>
          </p:nvPr>
        </p:nvSpPr>
        <p:spPr>
          <a:xfrm>
            <a:off x="782320" y="843280"/>
            <a:ext cx="9560560" cy="5039360"/>
          </a:xfrm>
        </p:spPr>
        <p:txBody>
          <a:bodyPr>
            <a:normAutofit/>
          </a:bodyPr>
          <a:lstStyle/>
          <a:p>
            <a:r>
              <a:rPr lang="en-US" sz="8800" b="1" dirty="0">
                <a:solidFill>
                  <a:schemeClr val="accent6">
                    <a:lumMod val="40000"/>
                    <a:lumOff val="60000"/>
                  </a:schemeClr>
                </a:solidFill>
              </a:rPr>
              <a:t>THANK YOU FOR YOUR </a:t>
            </a:r>
          </a:p>
          <a:p>
            <a:r>
              <a:rPr lang="en-US" sz="8800" b="1" dirty="0">
                <a:solidFill>
                  <a:schemeClr val="accent6">
                    <a:lumMod val="40000"/>
                    <a:lumOff val="60000"/>
                  </a:schemeClr>
                </a:solidFill>
              </a:rPr>
              <a:t>ATTENTION!</a:t>
            </a:r>
          </a:p>
        </p:txBody>
      </p:sp>
    </p:spTree>
    <p:extLst>
      <p:ext uri="{BB962C8B-B14F-4D97-AF65-F5344CB8AC3E}">
        <p14:creationId xmlns:p14="http://schemas.microsoft.com/office/powerpoint/2010/main" val="2677614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a:ln>
            <a:solidFill>
              <a:schemeClr val="tx1"/>
            </a:solidFill>
          </a:ln>
        </p:spPr>
        <p:txBody>
          <a:bodyPr>
            <a:normAutofit fontScale="90000"/>
          </a:bodyPr>
          <a:lstStyle/>
          <a:p>
            <a:r>
              <a:rPr lang="en-US" dirty="0"/>
              <a:t>Epilepsy and antiepileptic therapy</a:t>
            </a:r>
            <a:endParaRPr lang="sr-Latn-RS" dirty="0"/>
          </a:p>
        </p:txBody>
      </p:sp>
      <p:sp>
        <p:nvSpPr>
          <p:cNvPr id="3" name="Content Placeholder 2"/>
          <p:cNvSpPr>
            <a:spLocks noGrp="1"/>
          </p:cNvSpPr>
          <p:nvPr>
            <p:ph idx="1"/>
          </p:nvPr>
        </p:nvSpPr>
        <p:spPr>
          <a:solidFill>
            <a:schemeClr val="bg1"/>
          </a:solidFill>
          <a:ln>
            <a:solidFill>
              <a:schemeClr val="tx1"/>
            </a:solidFill>
          </a:ln>
        </p:spPr>
        <p:txBody>
          <a:bodyPr/>
          <a:lstStyle/>
          <a:p>
            <a:endParaRPr lang="en-US" dirty="0" smtClean="0"/>
          </a:p>
          <a:p>
            <a:endParaRPr lang="en-US" dirty="0"/>
          </a:p>
          <a:p>
            <a:r>
              <a:rPr lang="en-US" dirty="0" smtClean="0"/>
              <a:t>The </a:t>
            </a:r>
            <a:r>
              <a:rPr lang="en-US" dirty="0"/>
              <a:t>goal of </a:t>
            </a:r>
            <a:r>
              <a:rPr lang="sr-Latn-RS" dirty="0" smtClean="0"/>
              <a:t>antiepileptic </a:t>
            </a:r>
            <a:r>
              <a:rPr lang="en-US" dirty="0" smtClean="0"/>
              <a:t>treatment </a:t>
            </a:r>
            <a:r>
              <a:rPr lang="en-US" dirty="0"/>
              <a:t>is to relieve the patient of the </a:t>
            </a:r>
            <a:r>
              <a:rPr lang="sr-Latn-RS" dirty="0" smtClean="0"/>
              <a:t>seizure</a:t>
            </a:r>
            <a:endParaRPr lang="en-US" dirty="0"/>
          </a:p>
          <a:p>
            <a:r>
              <a:rPr lang="en-US" dirty="0"/>
              <a:t>To have minimal side effects of antiepileptic drugs (AELs)</a:t>
            </a:r>
          </a:p>
          <a:p>
            <a:r>
              <a:rPr lang="en-US" b="1" dirty="0"/>
              <a:t>The role of the doctor is to help the patient find the best balance</a:t>
            </a:r>
          </a:p>
          <a:p>
            <a:r>
              <a:rPr lang="en-US" dirty="0"/>
              <a:t>Most patients can achieve </a:t>
            </a:r>
            <a:r>
              <a:rPr lang="en-US" dirty="0" err="1"/>
              <a:t>monotherapy</a:t>
            </a:r>
            <a:r>
              <a:rPr lang="en-US" dirty="0"/>
              <a:t>, but some patients require the use of two or more drugs.</a:t>
            </a:r>
            <a:endParaRPr lang="sr-Latn-RS" dirty="0"/>
          </a:p>
        </p:txBody>
      </p:sp>
    </p:spTree>
    <p:extLst>
      <p:ext uri="{BB962C8B-B14F-4D97-AF65-F5344CB8AC3E}">
        <p14:creationId xmlns:p14="http://schemas.microsoft.com/office/powerpoint/2010/main" val="1818344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12192000" cy="7028454"/>
          </a:xfrm>
          <a:prstGeom prst="rect">
            <a:avLst/>
          </a:prstGeom>
        </p:spPr>
      </p:pic>
    </p:spTree>
    <p:extLst>
      <p:ext uri="{BB962C8B-B14F-4D97-AF65-F5344CB8AC3E}">
        <p14:creationId xmlns:p14="http://schemas.microsoft.com/office/powerpoint/2010/main" val="16207144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a:ln>
            <a:solidFill>
              <a:schemeClr val="tx1"/>
            </a:solidFill>
          </a:ln>
        </p:spPr>
        <p:txBody>
          <a:bodyPr/>
          <a:lstStyle/>
          <a:p>
            <a:pPr algn="ctr"/>
            <a:r>
              <a:rPr lang="en-US" dirty="0" smtClean="0"/>
              <a:t>SIMPTOMAT</a:t>
            </a:r>
            <a:r>
              <a:rPr lang="sr-Latn-RS" dirty="0" smtClean="0"/>
              <a:t>IC </a:t>
            </a:r>
            <a:r>
              <a:rPr lang="en-US" dirty="0" smtClean="0"/>
              <a:t>EPILEPS</a:t>
            </a:r>
            <a:r>
              <a:rPr lang="sr-Latn-RS" dirty="0" smtClean="0"/>
              <a:t>Y</a:t>
            </a:r>
            <a:endParaRPr lang="sr-Latn-RS" dirty="0"/>
          </a:p>
        </p:txBody>
      </p:sp>
      <p:sp>
        <p:nvSpPr>
          <p:cNvPr id="3" name="Content Placeholder 2"/>
          <p:cNvSpPr>
            <a:spLocks noGrp="1"/>
          </p:cNvSpPr>
          <p:nvPr>
            <p:ph idx="1"/>
          </p:nvPr>
        </p:nvSpPr>
        <p:spPr>
          <a:xfrm>
            <a:off x="1066800" y="2103120"/>
            <a:ext cx="10058400" cy="3170216"/>
          </a:xfrm>
          <a:solidFill>
            <a:schemeClr val="bg1"/>
          </a:solidFill>
          <a:ln>
            <a:solidFill>
              <a:schemeClr val="tx1"/>
            </a:solidFill>
          </a:ln>
        </p:spPr>
        <p:txBody>
          <a:bodyPr>
            <a:normAutofit lnSpcReduction="10000"/>
          </a:bodyPr>
          <a:lstStyle/>
          <a:p>
            <a:r>
              <a:rPr lang="en-US" dirty="0" err="1" smtClean="0"/>
              <a:t>Simptomatic</a:t>
            </a:r>
            <a:r>
              <a:rPr lang="en-US" dirty="0" smtClean="0"/>
              <a:t> epilepsy</a:t>
            </a:r>
          </a:p>
          <a:p>
            <a:r>
              <a:rPr lang="sr-Latn-RS" dirty="0" smtClean="0"/>
              <a:t>Acquired epileps</a:t>
            </a:r>
            <a:r>
              <a:rPr lang="en-US" dirty="0" smtClean="0"/>
              <a:t>y</a:t>
            </a:r>
          </a:p>
          <a:p>
            <a:r>
              <a:rPr lang="en-US" dirty="0"/>
              <a:t>The term "acquired" is used to denote symptomatic epilepsy, excluding predominantly genetic or developmental causes.</a:t>
            </a:r>
          </a:p>
          <a:p>
            <a:r>
              <a:rPr lang="en-US" dirty="0"/>
              <a:t>The main reason for considering epilepsy a symptom is that there are so many different causes</a:t>
            </a:r>
          </a:p>
          <a:p>
            <a:r>
              <a:rPr lang="en-US" dirty="0"/>
              <a:t>It is clear that the characteristic nature of the underlying pathological and physiological processes that underlie symptomatic epilepsy, e.g. after acute brain injuries is very different from those underlying idiopathic epilepsy, as well as clinical, therapeutic and prognostic characteristics.</a:t>
            </a:r>
            <a:endParaRPr lang="sr-Latn-RS" dirty="0"/>
          </a:p>
        </p:txBody>
      </p:sp>
      <p:sp>
        <p:nvSpPr>
          <p:cNvPr id="4" name="Date Placeholder 3"/>
          <p:cNvSpPr>
            <a:spLocks noGrp="1"/>
          </p:cNvSpPr>
          <p:nvPr>
            <p:ph type="dt" sz="half" idx="10"/>
          </p:nvPr>
        </p:nvSpPr>
        <p:spPr/>
        <p:txBody>
          <a:bodyPr/>
          <a:lstStyle/>
          <a:p>
            <a:fld id="{52BD6E93-C3ED-4A40-9D3A-05A063C64A49}" type="datetime3">
              <a:rPr lang="en-US" smtClean="0"/>
              <a:t>15 April 2025</a:t>
            </a:fld>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6</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5421" y="5362262"/>
            <a:ext cx="10139779" cy="1345055"/>
          </a:xfrm>
          <a:prstGeom prst="rect">
            <a:avLst/>
          </a:prstGeom>
        </p:spPr>
      </p:pic>
    </p:spTree>
    <p:extLst>
      <p:ext uri="{BB962C8B-B14F-4D97-AF65-F5344CB8AC3E}">
        <p14:creationId xmlns:p14="http://schemas.microsoft.com/office/powerpoint/2010/main" val="2354316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BD575-B736-4D99-8D51-AB88E308B3CB}" type="datetime3">
              <a:rPr lang="en-US" smtClean="0"/>
              <a:t>15 April 2025</a:t>
            </a:fld>
            <a:endParaRPr lang="en-US" dirty="0"/>
          </a:p>
        </p:txBody>
      </p:sp>
      <p:sp>
        <p:nvSpPr>
          <p:cNvPr id="3" name="Slide Number Placeholder 2"/>
          <p:cNvSpPr>
            <a:spLocks noGrp="1"/>
          </p:cNvSpPr>
          <p:nvPr>
            <p:ph type="sldNum" sz="quarter" idx="12"/>
          </p:nvPr>
        </p:nvSpPr>
        <p:spPr/>
        <p:txBody>
          <a:bodyPr/>
          <a:lstStyle/>
          <a:p>
            <a:fld id="{4FAB73BC-B049-4115-A692-8D63A059BFB8}" type="slidenum">
              <a:rPr lang="en-US" smtClean="0"/>
              <a:t>7</a:t>
            </a:fld>
            <a:endParaRPr lang="en-US" dirty="0"/>
          </a:p>
        </p:txBody>
      </p:sp>
      <p:pic>
        <p:nvPicPr>
          <p:cNvPr id="4" name="Picture 3"/>
          <p:cNvPicPr>
            <a:picLocks noChangeAspect="1"/>
          </p:cNvPicPr>
          <p:nvPr/>
        </p:nvPicPr>
        <p:blipFill>
          <a:blip r:embed="rId2"/>
          <a:stretch>
            <a:fillRect/>
          </a:stretch>
        </p:blipFill>
        <p:spPr>
          <a:xfrm>
            <a:off x="2118515" y="2281483"/>
            <a:ext cx="7954970" cy="4163349"/>
          </a:xfrm>
          <a:prstGeom prst="rect">
            <a:avLst/>
          </a:prstGeom>
        </p:spPr>
      </p:pic>
      <p:sp>
        <p:nvSpPr>
          <p:cNvPr id="5" name="Title 1"/>
          <p:cNvSpPr txBox="1">
            <a:spLocks/>
          </p:cNvSpPr>
          <p:nvPr/>
        </p:nvSpPr>
        <p:spPr>
          <a:xfrm>
            <a:off x="2118514" y="642595"/>
            <a:ext cx="7954971" cy="1132940"/>
          </a:xfrm>
          <a:prstGeom prst="rect">
            <a:avLst/>
          </a:prstGeom>
          <a:solidFill>
            <a:schemeClr val="bg1"/>
          </a:solidFill>
        </p:spPr>
        <p:txBody>
          <a:bodyPr>
            <a:normAutofit fontScale="97500" lnSpcReduction="10000"/>
          </a:bodyPr>
          <a:lstStyle>
            <a:lvl1pPr algn="l" defTabSz="914400" rtl="0" eaLnBrk="1" latinLnBrk="0" hangingPunct="1">
              <a:lnSpc>
                <a:spcPct val="90000"/>
              </a:lnSpc>
              <a:spcBef>
                <a:spcPct val="0"/>
              </a:spcBef>
              <a:buNone/>
              <a:defRPr lang="en-US" sz="4800" kern="1200" cap="none" spc="0" baseline="0" dirty="0">
                <a:solidFill>
                  <a:schemeClr val="tx1">
                    <a:lumMod val="85000"/>
                    <a:lumOff val="15000"/>
                  </a:schemeClr>
                </a:solidFill>
                <a:effectLst/>
                <a:latin typeface="+mj-lt"/>
                <a:ea typeface="+mn-ea"/>
                <a:cs typeface="+mn-cs"/>
              </a:defRPr>
            </a:lvl1pPr>
          </a:lstStyle>
          <a:p>
            <a:pPr algn="ctr"/>
            <a:endParaRPr lang="sr-Latn-RS" altLang="sr-Latn-RS" sz="2800" dirty="0" smtClean="0"/>
          </a:p>
          <a:p>
            <a:pPr algn="ctr"/>
            <a:r>
              <a:rPr lang="en-US" altLang="sr-Latn-RS" sz="2800" dirty="0" smtClean="0"/>
              <a:t>THE </a:t>
            </a:r>
            <a:r>
              <a:rPr lang="en-US" altLang="sr-Latn-RS" sz="2800" dirty="0"/>
              <a:t>MOST COMMON CAUSES OF SYMPTOMATIC EPILEPSY</a:t>
            </a:r>
            <a:endParaRPr lang="sr-Latn-RS" altLang="sr-Latn-RS" sz="2800" dirty="0" smtClean="0"/>
          </a:p>
        </p:txBody>
      </p:sp>
    </p:spTree>
    <p:extLst>
      <p:ext uri="{BB962C8B-B14F-4D97-AF65-F5344CB8AC3E}">
        <p14:creationId xmlns:p14="http://schemas.microsoft.com/office/powerpoint/2010/main" val="55333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solidFill>
            <a:schemeClr val="bg1"/>
          </a:solidFill>
          <a:ln>
            <a:solidFill>
              <a:schemeClr val="tx1"/>
            </a:solidFill>
          </a:ln>
        </p:spPr>
        <p:txBody>
          <a:bodyPr>
            <a:normAutofit/>
          </a:bodyPr>
          <a:lstStyle/>
          <a:p>
            <a:pPr eaLnBrk="1" hangingPunct="1"/>
            <a:r>
              <a:rPr lang="en-US" altLang="sr-Latn-RS" dirty="0" smtClean="0">
                <a:ln>
                  <a:noFill/>
                </a:ln>
              </a:rPr>
              <a:t>    ACUTE SIMPTOMATIC SEIZURE</a:t>
            </a:r>
            <a:endParaRPr lang="sr-Latn-RS" altLang="sr-Latn-RS" dirty="0" smtClean="0">
              <a:ln>
                <a:noFill/>
              </a:ln>
            </a:endParaRPr>
          </a:p>
        </p:txBody>
      </p:sp>
      <p:sp>
        <p:nvSpPr>
          <p:cNvPr id="3" name="Content Placeholder 2"/>
          <p:cNvSpPr>
            <a:spLocks noGrp="1"/>
          </p:cNvSpPr>
          <p:nvPr>
            <p:ph idx="1"/>
          </p:nvPr>
        </p:nvSpPr>
        <p:spPr>
          <a:xfrm>
            <a:off x="1066800" y="4738670"/>
            <a:ext cx="10058400" cy="1784427"/>
          </a:xfrm>
          <a:solidFill>
            <a:schemeClr val="bg1"/>
          </a:solidFill>
          <a:ln>
            <a:solidFill>
              <a:schemeClr val="tx1"/>
            </a:solidFill>
          </a:ln>
        </p:spPr>
        <p:txBody>
          <a:bodyPr rtlCol="0">
            <a:normAutofit/>
          </a:bodyPr>
          <a:lstStyle/>
          <a:p>
            <a:pPr>
              <a:buFont typeface="Arial"/>
              <a:buChar char="•"/>
              <a:defRPr/>
            </a:pPr>
            <a:r>
              <a:rPr lang="en-US" dirty="0">
                <a:solidFill>
                  <a:schemeClr val="tx1">
                    <a:lumMod val="85000"/>
                    <a:lumOff val="15000"/>
                  </a:schemeClr>
                </a:solidFill>
              </a:rPr>
              <a:t>They are also classified as</a:t>
            </a:r>
          </a:p>
          <a:p>
            <a:pPr>
              <a:buFont typeface="Arial"/>
              <a:buChar char="•"/>
              <a:defRPr/>
            </a:pPr>
            <a:r>
              <a:rPr lang="en-US" dirty="0">
                <a:solidFill>
                  <a:schemeClr val="tx1">
                    <a:lumMod val="85000"/>
                    <a:lumOff val="15000"/>
                  </a:schemeClr>
                </a:solidFill>
              </a:rPr>
              <a:t>"Situation-related </a:t>
            </a:r>
            <a:r>
              <a:rPr lang="en-US" dirty="0" err="1" smtClean="0">
                <a:solidFill>
                  <a:schemeClr val="tx1">
                    <a:lumMod val="85000"/>
                    <a:lumOff val="15000"/>
                  </a:schemeClr>
                </a:solidFill>
              </a:rPr>
              <a:t>seizurattacks</a:t>
            </a:r>
            <a:r>
              <a:rPr lang="en-US" dirty="0">
                <a:solidFill>
                  <a:schemeClr val="tx1">
                    <a:lumMod val="85000"/>
                    <a:lumOff val="15000"/>
                  </a:schemeClr>
                </a:solidFill>
              </a:rPr>
              <a:t>"</a:t>
            </a:r>
          </a:p>
          <a:p>
            <a:pPr>
              <a:buFont typeface="Arial"/>
              <a:buChar char="•"/>
              <a:defRPr/>
            </a:pPr>
            <a:r>
              <a:rPr lang="sr-Latn-RS" altLang="sr-Latn-RS" dirty="0" smtClean="0"/>
              <a:t>Provo</a:t>
            </a:r>
            <a:r>
              <a:rPr lang="en-US" altLang="sr-Latn-RS" dirty="0" smtClean="0"/>
              <a:t>ked</a:t>
            </a:r>
            <a:r>
              <a:rPr lang="sr-Latn-RS" altLang="sr-Latn-RS" dirty="0" smtClean="0"/>
              <a:t> </a:t>
            </a:r>
            <a:r>
              <a:rPr lang="en-US" altLang="sr-Latn-RS" dirty="0" smtClean="0"/>
              <a:t>seizure</a:t>
            </a:r>
            <a:endParaRPr lang="sr-Latn-RS" altLang="sr-Latn-RS" dirty="0"/>
          </a:p>
          <a:p>
            <a:r>
              <a:rPr lang="sr-Latn-RS" altLang="sr-Latn-RS" dirty="0" smtClean="0"/>
              <a:t>Rea</a:t>
            </a:r>
            <a:r>
              <a:rPr lang="en-US" altLang="sr-Latn-RS" dirty="0" smtClean="0"/>
              <a:t>c</a:t>
            </a:r>
            <a:r>
              <a:rPr lang="sr-Latn-RS" altLang="sr-Latn-RS" dirty="0" smtClean="0"/>
              <a:t>tiv </a:t>
            </a:r>
            <a:r>
              <a:rPr lang="en-US" altLang="sr-Latn-RS" dirty="0" smtClean="0"/>
              <a:t>seizure</a:t>
            </a:r>
            <a:endParaRPr lang="sr-Latn-RS" altLang="sr-Latn-RS" dirty="0"/>
          </a:p>
          <a:p>
            <a:pPr eaLnBrk="1" fontAlgn="auto" hangingPunct="1">
              <a:buFont typeface="Arial"/>
              <a:buChar char="•"/>
              <a:defRPr/>
            </a:pPr>
            <a:endParaRPr lang="sr-Latn-RS" dirty="0" smtClean="0">
              <a:solidFill>
                <a:schemeClr val="tx1">
                  <a:lumMod val="85000"/>
                  <a:lumOff val="15000"/>
                </a:schemeClr>
              </a:solidFill>
            </a:endParaRPr>
          </a:p>
          <a:p>
            <a:pPr marL="0" indent="0">
              <a:buNone/>
            </a:pPr>
            <a:endParaRPr lang="sr-Latn-RS" dirty="0">
              <a:solidFill>
                <a:schemeClr val="tx1">
                  <a:lumMod val="85000"/>
                  <a:lumOff val="15000"/>
                </a:schemeClr>
              </a:solidFill>
            </a:endParaRPr>
          </a:p>
        </p:txBody>
      </p:sp>
      <p:sp>
        <p:nvSpPr>
          <p:cNvPr id="4" name="Date Placeholder 3"/>
          <p:cNvSpPr>
            <a:spLocks noGrp="1"/>
          </p:cNvSpPr>
          <p:nvPr>
            <p:ph type="dt" sz="quarter" idx="10"/>
          </p:nvPr>
        </p:nvSpPr>
        <p:spPr/>
        <p:txBody>
          <a:bodyPr/>
          <a:lstStyle/>
          <a:p>
            <a:pPr>
              <a:defRPr/>
            </a:pPr>
            <a:fld id="{48A76836-B0DD-43DE-A636-66A66635FA29}" type="datetime3">
              <a:rPr lang="en-US" smtClean="0"/>
              <a:t>15 April 2025</a:t>
            </a:fld>
            <a:endParaRPr lang="en-US" dirty="0"/>
          </a:p>
        </p:txBody>
      </p:sp>
      <p:sp>
        <p:nvSpPr>
          <p:cNvPr id="6" name="Slide Number Placeholder 5"/>
          <p:cNvSpPr>
            <a:spLocks noGrp="1"/>
          </p:cNvSpPr>
          <p:nvPr>
            <p:ph type="sldNum" sz="quarter" idx="12"/>
          </p:nvPr>
        </p:nvSpPr>
        <p:spPr/>
        <p:txBody>
          <a:bodyPr/>
          <a:lstStyle/>
          <a:p>
            <a:pPr>
              <a:defRPr/>
            </a:pPr>
            <a:fld id="{31589882-789D-4F61-A8E7-321F471F99DF}" type="slidenum">
              <a:rPr lang="en-US" altLang="sr-Latn-RS"/>
              <a:pPr>
                <a:defRPr/>
              </a:pPr>
              <a:t>8</a:t>
            </a:fld>
            <a:endParaRPr lang="en-US" altLang="sr-Latn-R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2266588"/>
            <a:ext cx="10058400" cy="221968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0839278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BD575-B736-4D99-8D51-AB88E308B3CB}" type="datetime3">
              <a:rPr lang="en-US" smtClean="0"/>
              <a:t>15 April 2025</a:t>
            </a:fld>
            <a:endParaRPr lang="en-US" dirty="0"/>
          </a:p>
        </p:txBody>
      </p:sp>
      <p:sp>
        <p:nvSpPr>
          <p:cNvPr id="3" name="Slide Number Placeholder 2"/>
          <p:cNvSpPr>
            <a:spLocks noGrp="1"/>
          </p:cNvSpPr>
          <p:nvPr>
            <p:ph type="sldNum" sz="quarter" idx="12"/>
          </p:nvPr>
        </p:nvSpPr>
        <p:spPr/>
        <p:txBody>
          <a:bodyPr/>
          <a:lstStyle/>
          <a:p>
            <a:fld id="{4FAB73BC-B049-4115-A692-8D63A059BFB8}" type="slidenum">
              <a:rPr lang="en-US" smtClean="0"/>
              <a:t>9</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1529" y="2124529"/>
            <a:ext cx="2608941" cy="260894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100"/>
            <a:ext cx="12091386" cy="6819900"/>
          </a:xfrm>
          <a:prstGeom prst="rect">
            <a:avLst/>
          </a:prstGeom>
        </p:spPr>
      </p:pic>
    </p:spTree>
    <p:extLst>
      <p:ext uri="{BB962C8B-B14F-4D97-AF65-F5344CB8AC3E}">
        <p14:creationId xmlns:p14="http://schemas.microsoft.com/office/powerpoint/2010/main" val="17560909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Savon">
  <a:themeElements>
    <a:clrScheme name="Savon">
      <a:dk1>
        <a:sysClr val="windowText" lastClr="000000"/>
      </a:dk1>
      <a:lt1>
        <a:sysClr val="window" lastClr="FFFFFF"/>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C20BADFE-D095-436F-9677-9264042809F0}"/>
    </a:ext>
  </a:extLst>
</a:theme>
</file>

<file path=ppt/theme/theme2.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Savon</Template>
  <TotalTime>1899</TotalTime>
  <Words>2531</Words>
  <Application>Microsoft Office PowerPoint</Application>
  <PresentationFormat>Widescreen</PresentationFormat>
  <Paragraphs>291</Paragraphs>
  <Slides>34</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34</vt:i4>
      </vt:variant>
    </vt:vector>
  </HeadingPairs>
  <TitlesOfParts>
    <vt:vector size="43" baseType="lpstr">
      <vt:lpstr>Arial</vt:lpstr>
      <vt:lpstr>Calibri</vt:lpstr>
      <vt:lpstr>Century Gothic</vt:lpstr>
      <vt:lpstr>Garamond</vt:lpstr>
      <vt:lpstr>Times New Roman</vt:lpstr>
      <vt:lpstr>Wingdings</vt:lpstr>
      <vt:lpstr>Wingdings 3</vt:lpstr>
      <vt:lpstr>Savon</vt:lpstr>
      <vt:lpstr>Ion Boardroom</vt:lpstr>
      <vt:lpstr>Management of status epilepticus</vt:lpstr>
      <vt:lpstr>PowerPoint Presentation</vt:lpstr>
      <vt:lpstr>PowerPoint Presentation</vt:lpstr>
      <vt:lpstr>Epilepsy and antiepileptic therapy</vt:lpstr>
      <vt:lpstr>PowerPoint Presentation</vt:lpstr>
      <vt:lpstr>SIMPTOMATIC EPILEPSY</vt:lpstr>
      <vt:lpstr>PowerPoint Presentation</vt:lpstr>
      <vt:lpstr>    ACUTE SIMPTOMATIC SEIZURE</vt:lpstr>
      <vt:lpstr>PowerPoint Presentation</vt:lpstr>
      <vt:lpstr> Acute symptomatic seizures </vt:lpstr>
      <vt:lpstr>DISTINGUISHING ACUTE SYMPTOMATIC SEIZURES  FROM UNPROVOKED SEIZURES</vt:lpstr>
      <vt:lpstr>DEFINITION of  STATUS EPILEPTICUS</vt:lpstr>
      <vt:lpstr>Practical (operationalized) definition</vt:lpstr>
      <vt:lpstr>OPERATIONAL DEFINITION SE IN 2 DIMENSIONS</vt:lpstr>
      <vt:lpstr>principles of treatment  of STATUS EPILEPTICUS</vt:lpstr>
      <vt:lpstr>Principles of treatment  of STATUS EPILEPTICUS</vt:lpstr>
      <vt:lpstr>Principles of treatment  of STATUS EPILEPTICUS</vt:lpstr>
      <vt:lpstr>An ideal medicine for stopping status epilepticus</vt:lpstr>
      <vt:lpstr>INTRAVENOUS LOAD DOSE</vt:lpstr>
      <vt:lpstr>INTRAVENOUS PHENOBARBITONE LOAD DOSE</vt:lpstr>
      <vt:lpstr>PowerPoint Presentation</vt:lpstr>
      <vt:lpstr>INTRAVENOUS PHENOBARBITONE LOAD DOSE</vt:lpstr>
      <vt:lpstr>Stages of SE treatment</vt:lpstr>
      <vt:lpstr>PowerPoint Presentation</vt:lpstr>
      <vt:lpstr>PowerPoint Presentation</vt:lpstr>
      <vt:lpstr>The effectiveness of certain drugs in status therapy</vt:lpstr>
      <vt:lpstr>What are the most common mistakes?</vt:lpstr>
      <vt:lpstr>STATUS OUTCOME</vt:lpstr>
      <vt:lpstr>PowerPoint Presentation</vt:lpstr>
      <vt:lpstr>PowerPoint Presentation</vt:lpstr>
      <vt:lpstr>PowerPoint Presentation</vt:lpstr>
      <vt:lpstr>Oral loading dose</vt:lpstr>
      <vt:lpstr>Which drugs can be given as an oral loading dose?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Maligne bolesti, encefalopatije, delirijum i intoksikacije kao uzroci epilepsije u starijoj populaciji</dc:title>
  <dc:creator>AleksAnDar</dc:creator>
  <cp:lastModifiedBy>Sasa</cp:lastModifiedBy>
  <cp:revision>146</cp:revision>
  <dcterms:created xsi:type="dcterms:W3CDTF">2021-10-11T09:00:18Z</dcterms:created>
  <dcterms:modified xsi:type="dcterms:W3CDTF">2025-04-15T22:50:52Z</dcterms:modified>
</cp:coreProperties>
</file>